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4" r:id="rId2"/>
    <p:sldMasterId id="2147483687" r:id="rId3"/>
    <p:sldMasterId id="2147483700" r:id="rId4"/>
    <p:sldMasterId id="2147483713" r:id="rId5"/>
  </p:sldMasterIdLst>
  <p:notesMasterIdLst>
    <p:notesMasterId r:id="rId22"/>
  </p:notesMasterIdLst>
  <p:handoutMasterIdLst>
    <p:handoutMasterId r:id="rId23"/>
  </p:handoutMasterIdLst>
  <p:sldIdLst>
    <p:sldId id="976" r:id="rId6"/>
    <p:sldId id="982" r:id="rId7"/>
    <p:sldId id="988" r:id="rId8"/>
    <p:sldId id="985" r:id="rId9"/>
    <p:sldId id="1000" r:id="rId10"/>
    <p:sldId id="1001" r:id="rId11"/>
    <p:sldId id="1002" r:id="rId12"/>
    <p:sldId id="1003" r:id="rId13"/>
    <p:sldId id="1004" r:id="rId14"/>
    <p:sldId id="256" r:id="rId15"/>
    <p:sldId id="257" r:id="rId16"/>
    <p:sldId id="258" r:id="rId17"/>
    <p:sldId id="259" r:id="rId18"/>
    <p:sldId id="260" r:id="rId19"/>
    <p:sldId id="261" r:id="rId20"/>
    <p:sldId id="99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47" autoAdjust="0"/>
    <p:restoredTop sz="93644" autoAdjust="0"/>
  </p:normalViewPr>
  <p:slideViewPr>
    <p:cSldViewPr snapToGrid="0" showGuides="1">
      <p:cViewPr varScale="1">
        <p:scale>
          <a:sx n="76" d="100"/>
          <a:sy n="76" d="100"/>
        </p:scale>
        <p:origin x="1296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23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4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369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737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451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631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70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3804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63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706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69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1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992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8377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67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2395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456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333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208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73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8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872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826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1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928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4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137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824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149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2620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514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622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0C2F-35B8-4AF7-9E2A-124FD1B17212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8A09-1067-4715-A295-B33BC8C8E7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8897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0C2F-35B8-4AF7-9E2A-124FD1B17212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8A09-1067-4715-A295-B33BC8C8E7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4791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0C2F-35B8-4AF7-9E2A-124FD1B17212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8A09-1067-4715-A295-B33BC8C8E7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13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556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0C2F-35B8-4AF7-9E2A-124FD1B17212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8A09-1067-4715-A295-B33BC8C8E7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3967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0C2F-35B8-4AF7-9E2A-124FD1B17212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8A09-1067-4715-A295-B33BC8C8E7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2951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0C2F-35B8-4AF7-9E2A-124FD1B17212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8A09-1067-4715-A295-B33BC8C8E7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2107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0C2F-35B8-4AF7-9E2A-124FD1B17212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8A09-1067-4715-A295-B33BC8C8E7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3581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0C2F-35B8-4AF7-9E2A-124FD1B17212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8A09-1067-4715-A295-B33BC8C8E7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38041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0C2F-35B8-4AF7-9E2A-124FD1B17212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8A09-1067-4715-A295-B33BC8C8E7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1566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0C2F-35B8-4AF7-9E2A-124FD1B17212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8A09-1067-4715-A295-B33BC8C8E7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8865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0C2F-35B8-4AF7-9E2A-124FD1B17212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8A09-1067-4715-A295-B33BC8C8E71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47472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0C2F-35B8-4AF7-9E2A-124FD1B17212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8A09-1067-4715-A295-B33BC8C8E7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9445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0C2F-35B8-4AF7-9E2A-124FD1B17212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8A09-1067-4715-A295-B33BC8C8E71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499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83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0C2F-35B8-4AF7-9E2A-124FD1B17212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8A09-1067-4715-A295-B33BC8C8E7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3653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0C2F-35B8-4AF7-9E2A-124FD1B17212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8A09-1067-4715-A295-B33BC8C8E7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74527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0C2F-35B8-4AF7-9E2A-124FD1B17212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8A09-1067-4715-A295-B33BC8C8E7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456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4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634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72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006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9864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1357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02B9795-92DC-40DC-A1CA-9A4B349D7824}" type="datetimeFigureOut">
              <a:rPr lang="ru-RU" smtClean="0"/>
              <a:pPr/>
              <a:t>20.12.2022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1632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D0C2F-35B8-4AF7-9E2A-124FD1B17212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6E8A09-1067-4715-A295-B33BC8C8E7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6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6B93FE90-079F-4367-B42E-846F1583A2DD}"/>
              </a:ext>
            </a:extLst>
          </p:cNvPr>
          <p:cNvSpPr txBox="1">
            <a:spLocks/>
          </p:cNvSpPr>
          <p:nvPr/>
        </p:nvSpPr>
        <p:spPr>
          <a:xfrm>
            <a:off x="351625" y="996038"/>
            <a:ext cx="11163717" cy="31302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3600" b="1" i="1" dirty="0">
              <a:solidFill>
                <a:srgbClr val="4775E7">
                  <a:lumMod val="50000"/>
                </a:srgbClr>
              </a:solidFill>
            </a:endParaRPr>
          </a:p>
          <a:p>
            <a:pPr algn="ctr"/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2000" b="1" i="1" u="sng" dirty="0">
                <a:solidFill>
                  <a:schemeClr val="tx1"/>
                </a:solidFill>
              </a:rPr>
              <a:t>Сеть 2.2</a:t>
            </a:r>
          </a:p>
          <a:p>
            <a:pPr algn="ctr"/>
            <a:endParaRPr lang="ru-RU" sz="3600" b="1" i="1" u="sng" dirty="0">
              <a:solidFill>
                <a:schemeClr val="tx1"/>
              </a:solidFill>
            </a:endParaRPr>
          </a:p>
          <a:p>
            <a:pPr algn="ctr"/>
            <a:r>
              <a:rPr lang="ru-RU" sz="3600" b="1" i="1" dirty="0">
                <a:solidFill>
                  <a:schemeClr val="tx1"/>
                </a:solidFill>
              </a:rPr>
              <a:t>Внедрение уровневой модели сценического искусства «Театр ПЛЮС» в образовательный процесс школы как средство развития ресурсов детей и формирования читательской грамотности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333122F-F98B-4102-952A-6AEAC566AA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567" y="153275"/>
            <a:ext cx="987551" cy="61420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25F2DD-F45E-A722-A7DD-C24CBC9C5468}"/>
              </a:ext>
            </a:extLst>
          </p:cNvPr>
          <p:cNvSpPr txBox="1"/>
          <p:nvPr/>
        </p:nvSpPr>
        <p:spPr>
          <a:xfrm>
            <a:off x="99476" y="4617411"/>
            <a:ext cx="1174089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solidFill>
                  <a:srgbClr val="FFC000"/>
                </a:solidFill>
              </a:rPr>
              <a:t>«Школьный театр ПЛЮС »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880B4C-9EC9-71DE-01EA-9EF34E1D543A}"/>
              </a:ext>
            </a:extLst>
          </p:cNvPr>
          <p:cNvSpPr txBox="1"/>
          <p:nvPr/>
        </p:nvSpPr>
        <p:spPr>
          <a:xfrm>
            <a:off x="676655" y="168230"/>
            <a:ext cx="1083868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4775E7">
                    <a:lumMod val="50000"/>
                  </a:srgbClr>
                </a:solidFill>
              </a:rPr>
              <a:t> </a:t>
            </a:r>
            <a:r>
              <a:rPr lang="ru-RU" sz="1800" b="1" i="1" dirty="0">
                <a:solidFill>
                  <a:srgbClr val="4775E7">
                    <a:lumMod val="50000"/>
                  </a:srgbClr>
                </a:solidFill>
              </a:rPr>
              <a:t>Сетевые проекты школ </a:t>
            </a:r>
            <a:r>
              <a:rPr lang="ru-RU" sz="1800" b="1" i="1" dirty="0" err="1">
                <a:solidFill>
                  <a:srgbClr val="4775E7">
                    <a:lumMod val="50000"/>
                  </a:srgbClr>
                </a:solidFill>
              </a:rPr>
              <a:t>г.о</a:t>
            </a:r>
            <a:r>
              <a:rPr lang="ru-RU" sz="1800" b="1" i="1" dirty="0">
                <a:solidFill>
                  <a:srgbClr val="4775E7">
                    <a:lumMod val="50000"/>
                  </a:srgbClr>
                </a:solidFill>
              </a:rPr>
              <a:t>. Тольятти как средство повышения эффективности </a:t>
            </a:r>
          </a:p>
          <a:p>
            <a:pPr algn="ctr"/>
            <a:r>
              <a:rPr lang="ru-RU" sz="1800" b="1" i="1" dirty="0">
                <a:solidFill>
                  <a:srgbClr val="4775E7">
                    <a:lumMod val="50000"/>
                  </a:srgbClr>
                </a:solidFill>
              </a:rPr>
              <a:t>процессов развития образовательных организаций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C8A675C-D967-CECE-EAB7-3856F0DC69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130" y="232238"/>
            <a:ext cx="781050" cy="9525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D328ECC-5C1E-D1B3-E87D-18C8B000E938}"/>
              </a:ext>
            </a:extLst>
          </p:cNvPr>
          <p:cNvSpPr txBox="1"/>
          <p:nvPr/>
        </p:nvSpPr>
        <p:spPr>
          <a:xfrm>
            <a:off x="6096000" y="5996838"/>
            <a:ext cx="5913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Менеджер сетевого проекта О.А. Сергеева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Научный руководитель сетевого проекта  – Н.А. Штурбина</a:t>
            </a:r>
          </a:p>
        </p:txBody>
      </p:sp>
    </p:spTree>
    <p:extLst>
      <p:ext uri="{BB962C8B-B14F-4D97-AF65-F5344CB8AC3E}">
        <p14:creationId xmlns:p14="http://schemas.microsoft.com/office/powerpoint/2010/main" val="258224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563" y="327539"/>
            <a:ext cx="9554547" cy="1646302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Сетевой фестиваль «Театральные орбиты»</a:t>
            </a:r>
            <a:br>
              <a:rPr lang="ru-RU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i="1" dirty="0">
                <a:solidFill>
                  <a:srgbClr val="C00000"/>
                </a:solidFill>
              </a:rPr>
              <a:t>результаты «орбиты 1»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069" y="2272937"/>
            <a:ext cx="7316591" cy="458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736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823" y="413657"/>
            <a:ext cx="8832426" cy="14020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«Лучшее представление с использованием элементов актерского мастерства»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935" y="1567543"/>
            <a:ext cx="11650202" cy="44152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u="sng" dirty="0">
                <a:solidFill>
                  <a:srgbClr val="C00000"/>
                </a:solidFill>
              </a:rPr>
              <a:t>1 степени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МБУ «Школа № 94»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Команда 5б и 5г классов Фольклорный ансамбль "Ларец", 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b="1" u="sng" dirty="0">
                <a:solidFill>
                  <a:srgbClr val="C00000"/>
                </a:solidFill>
              </a:rPr>
              <a:t>2 степени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МБУ «Школа № 93»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2д класс, 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b="1" u="sng" dirty="0">
                <a:solidFill>
                  <a:srgbClr val="C00000"/>
                </a:solidFill>
              </a:rPr>
              <a:t>3 степени 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МБУ «Школа № 23» </a:t>
            </a:r>
            <a:endParaRPr lang="ru-RU" sz="2400" b="1" u="sng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- Нургалиева Диана, Барышникова София, 4в класс, </a:t>
            </a:r>
          </a:p>
        </p:txBody>
      </p:sp>
    </p:spTree>
    <p:extLst>
      <p:ext uri="{BB962C8B-B14F-4D97-AF65-F5344CB8AC3E}">
        <p14:creationId xmlns:p14="http://schemas.microsoft.com/office/powerpoint/2010/main" val="3539411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691" y="348343"/>
            <a:ext cx="10293532" cy="13208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«Оригинальное представление с использованием элементов актерского мастерства»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1918" y="2378270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1 степени: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МБУ «Школа № 20», 11 б класс</a:t>
            </a:r>
          </a:p>
          <a:p>
            <a:pPr marL="0" indent="0">
              <a:buNone/>
            </a:pP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2 степени: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МБУ «Школа № 93», 4б класс </a:t>
            </a:r>
          </a:p>
          <a:p>
            <a:pPr marL="0" indent="0">
              <a:buNone/>
            </a:pP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3 степени: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МБУ «Школа № 84», 8г класс</a:t>
            </a:r>
          </a:p>
        </p:txBody>
      </p:sp>
    </p:spTree>
    <p:extLst>
      <p:ext uri="{BB962C8B-B14F-4D97-AF65-F5344CB8AC3E}">
        <p14:creationId xmlns:p14="http://schemas.microsoft.com/office/powerpoint/2010/main" val="8810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068" y="309155"/>
            <a:ext cx="9418320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«Хорошее представление с использованием элементов актерского мастерства»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9140" y="1878149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1 степени: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МБУ «Школа № 93»,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5а класс</a:t>
            </a:r>
          </a:p>
          <a:p>
            <a:pPr marL="0" indent="0">
              <a:buNone/>
            </a:pP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2 степени: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МБУ «Школа № 16», 2б класс</a:t>
            </a:r>
          </a:p>
          <a:p>
            <a:pPr marL="0" indent="0">
              <a:buNone/>
            </a:pP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3 степени: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МБУ «Школа № 26»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Мирошниченко Артем,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Говохина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Николлета, Павлова Мария, Силичева Милена, Бескровная София, 5в класс, </a:t>
            </a:r>
          </a:p>
        </p:txBody>
      </p:sp>
    </p:spTree>
    <p:extLst>
      <p:ext uri="{BB962C8B-B14F-4D97-AF65-F5344CB8AC3E}">
        <p14:creationId xmlns:p14="http://schemas.microsoft.com/office/powerpoint/2010/main" val="1553903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20" y="249439"/>
            <a:ext cx="8596668" cy="68362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«Творческий дебют»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33125"/>
            <a:ext cx="8596668" cy="52634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1 степени: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МБУ «Школа № 46»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Анфимов Степан, Борисовский Федор, Тулупов Леонид,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Тухбатуллина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Эмилия, 5б класс</a:t>
            </a:r>
          </a:p>
          <a:p>
            <a:pPr marL="0" indent="0">
              <a:buNone/>
            </a:pP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2 степени: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МБУ «Школа № 94»</a:t>
            </a:r>
          </a:p>
          <a:p>
            <a:pPr marL="0" indent="0">
              <a:buNone/>
            </a:pP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Шулкова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Полина, Дёмина Алина, Ермакова Валерия11 класс</a:t>
            </a:r>
          </a:p>
          <a:p>
            <a:pPr marL="0" indent="0">
              <a:buNone/>
            </a:pP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3 степени</a:t>
            </a:r>
            <a:r>
              <a:rPr lang="ru-RU" sz="2400" dirty="0">
                <a:solidFill>
                  <a:srgbClr val="C00000"/>
                </a:solidFill>
              </a:rPr>
              <a:t>: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МБУ «Школа № 41»</a:t>
            </a:r>
            <a:endParaRPr lang="ru-RU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-Кучеров Всеволод, Зейналов Орхан, Бухтоярова Алиса,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Бурдейная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Людмила, Майер Елена,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Мотрюк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Артём, 11б класс</a:t>
            </a:r>
          </a:p>
        </p:txBody>
      </p:sp>
    </p:spTree>
    <p:extLst>
      <p:ext uri="{BB962C8B-B14F-4D97-AF65-F5344CB8AC3E}">
        <p14:creationId xmlns:p14="http://schemas.microsoft.com/office/powerpoint/2010/main" val="1016754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20" y="473375"/>
            <a:ext cx="8690600" cy="19059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Благодарим всех ребят принимавших участие в фестивале на школьном и городском уровне!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C31635A-C29F-757B-074D-67FDBD5733BC}"/>
              </a:ext>
            </a:extLst>
          </p:cNvPr>
          <p:cNvSpPr txBox="1">
            <a:spLocks/>
          </p:cNvSpPr>
          <p:nvPr/>
        </p:nvSpPr>
        <p:spPr>
          <a:xfrm>
            <a:off x="771267" y="2288178"/>
            <a:ext cx="8596668" cy="68362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Благодарим коллективы школ подготовивших ребят!</a:t>
            </a:r>
          </a:p>
        </p:txBody>
      </p:sp>
      <p:sp>
        <p:nvSpPr>
          <p:cNvPr id="7" name="Звезда: 5 точек 6">
            <a:extLst>
              <a:ext uri="{FF2B5EF4-FFF2-40B4-BE49-F238E27FC236}">
                <a16:creationId xmlns:a16="http://schemas.microsoft.com/office/drawing/2014/main" id="{214D5E29-7C9A-96DF-E7ED-0A7DAC91791A}"/>
              </a:ext>
            </a:extLst>
          </p:cNvPr>
          <p:cNvSpPr/>
          <p:nvPr/>
        </p:nvSpPr>
        <p:spPr>
          <a:xfrm>
            <a:off x="2062066" y="2545077"/>
            <a:ext cx="5589036" cy="421961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СТАРТУЕТ ОРБИТА 2</a:t>
            </a:r>
          </a:p>
        </p:txBody>
      </p:sp>
    </p:spTree>
    <p:extLst>
      <p:ext uri="{BB962C8B-B14F-4D97-AF65-F5344CB8AC3E}">
        <p14:creationId xmlns:p14="http://schemas.microsoft.com/office/powerpoint/2010/main" val="2297956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754A20-DDCB-3F12-1F70-377FAC822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8629" y="1135928"/>
            <a:ext cx="5603631" cy="115795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ОРБИТА 2</a:t>
            </a:r>
            <a:br>
              <a:rPr lang="ru-RU" b="1" dirty="0">
                <a:solidFill>
                  <a:srgbClr val="0070C0"/>
                </a:solidFill>
              </a:rPr>
            </a:br>
            <a:endParaRPr lang="ru-RU" sz="2700" b="1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280D6C-C63A-0AF0-B862-0AA226C3DCAD}"/>
              </a:ext>
            </a:extLst>
          </p:cNvPr>
          <p:cNvSpPr txBox="1"/>
          <p:nvPr/>
        </p:nvSpPr>
        <p:spPr>
          <a:xfrm>
            <a:off x="2709703" y="5971663"/>
            <a:ext cx="6772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Все вопросы в чате, по телефону 89653846692 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Наталья Александровна Штурбина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BA60F4-22FB-D35B-D974-2A0E0EC97BB1}"/>
              </a:ext>
            </a:extLst>
          </p:cNvPr>
          <p:cNvSpPr txBox="1"/>
          <p:nvPr/>
        </p:nvSpPr>
        <p:spPr>
          <a:xfrm>
            <a:off x="2373082" y="2876899"/>
            <a:ext cx="74458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НЕВОЗМОЖНОЕ ВОЗМОЖНО!</a:t>
            </a:r>
          </a:p>
          <a:p>
            <a:pPr algn="ctr"/>
            <a:r>
              <a:rPr lang="ru-RU" sz="3600" b="1" dirty="0">
                <a:solidFill>
                  <a:srgbClr val="C00000"/>
                </a:solidFill>
              </a:rPr>
              <a:t>УДАЧИ НАМ!</a:t>
            </a:r>
          </a:p>
        </p:txBody>
      </p:sp>
    </p:spTree>
    <p:extLst>
      <p:ext uri="{BB962C8B-B14F-4D97-AF65-F5344CB8AC3E}">
        <p14:creationId xmlns:p14="http://schemas.microsoft.com/office/powerpoint/2010/main" val="51762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50ADA-BB24-0D25-E755-83E0FA617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97" y="114551"/>
            <a:ext cx="6530363" cy="814921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Актуальность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BB8FC6-9908-4BE1-7B35-5324FEF7B1EA}"/>
              </a:ext>
            </a:extLst>
          </p:cNvPr>
          <p:cNvSpPr txBox="1"/>
          <p:nvPr/>
        </p:nvSpPr>
        <p:spPr>
          <a:xfrm>
            <a:off x="713434" y="1004835"/>
            <a:ext cx="1036989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Поручение Президента от 25 августа 2021 года № Пр1808ГС п. 2 г-2 «По проведению на регулярной основе всероссийских театральных, спортивных и технологических конкурсов для обучающихся по основным общеобразовательным программам»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 Поручение Министерства просвещения РФ 2021 года о создании театральных кружков в школах</a:t>
            </a:r>
            <a:endParaRPr lang="ru-RU" sz="2400" dirty="0">
              <a:highlight>
                <a:srgbClr val="FFFF00"/>
              </a:highlight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6C09623-2A27-B996-C8CF-A5867F294D66}"/>
              </a:ext>
            </a:extLst>
          </p:cNvPr>
          <p:cNvSpPr/>
          <p:nvPr/>
        </p:nvSpPr>
        <p:spPr>
          <a:xfrm>
            <a:off x="282343" y="4310743"/>
            <a:ext cx="11627313" cy="1617785"/>
          </a:xfrm>
          <a:prstGeom prst="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Государственная политика направлена на развитие </a:t>
            </a:r>
          </a:p>
          <a:p>
            <a:pPr algn="ctr"/>
            <a:r>
              <a:rPr lang="ru-RU" sz="3200" dirty="0">
                <a:solidFill>
                  <a:srgbClr val="FF0000"/>
                </a:solidFill>
              </a:rPr>
              <a:t>системы Театрального искусства в школах</a:t>
            </a:r>
          </a:p>
        </p:txBody>
      </p:sp>
      <p:sp>
        <p:nvSpPr>
          <p:cNvPr id="6" name="Стрелка: вниз 5">
            <a:extLst>
              <a:ext uri="{FF2B5EF4-FFF2-40B4-BE49-F238E27FC236}">
                <a16:creationId xmlns:a16="http://schemas.microsoft.com/office/drawing/2014/main" id="{423CF80C-1D1D-4B6B-1310-8B76C433DF33}"/>
              </a:ext>
            </a:extLst>
          </p:cNvPr>
          <p:cNvSpPr/>
          <p:nvPr/>
        </p:nvSpPr>
        <p:spPr>
          <a:xfrm>
            <a:off x="4682531" y="3429000"/>
            <a:ext cx="3185328" cy="5325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34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D1D5B0C-0366-22B5-D28D-D37A73FBB7D3}"/>
              </a:ext>
            </a:extLst>
          </p:cNvPr>
          <p:cNvSpPr txBox="1"/>
          <p:nvPr/>
        </p:nvSpPr>
        <p:spPr>
          <a:xfrm>
            <a:off x="352816" y="237740"/>
            <a:ext cx="11486367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*Место театра и школьной театральной педагогики в воспитательном процессе</a:t>
            </a:r>
          </a:p>
          <a:p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Театр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 искусства, особенностью которого является художественное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отражение явлений жизни посредством драматического действия, возникающего в процессе игры актеров перед зрителями….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F8BAEE8-B5C6-1AC8-A8BF-0BE74FA87F1F}"/>
              </a:ext>
            </a:extLst>
          </p:cNvPr>
          <p:cNvSpPr/>
          <p:nvPr/>
        </p:nvSpPr>
        <p:spPr>
          <a:xfrm>
            <a:off x="184731" y="3147646"/>
            <a:ext cx="11883339" cy="3323364"/>
          </a:xfrm>
          <a:prstGeom prst="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u="sng" dirty="0">
                <a:solidFill>
                  <a:srgbClr val="FF0000"/>
                </a:solidFill>
              </a:rPr>
              <a:t>Сценическое мастерство позволяет</a:t>
            </a:r>
          </a:p>
          <a:p>
            <a:pPr marL="457200" indent="-457200"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rgbClr val="FF0000"/>
                </a:solidFill>
              </a:rPr>
              <a:t>развивать ресурсы личности</a:t>
            </a:r>
          </a:p>
          <a:p>
            <a:pPr marL="457200" indent="-457200"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rgbClr val="FF0000"/>
                </a:solidFill>
              </a:rPr>
              <a:t>приобщать к искусству, развивать читательскую грамотность,</a:t>
            </a:r>
          </a:p>
          <a:p>
            <a:pPr marL="457200" indent="-457200"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200" b="1" dirty="0">
                <a:solidFill>
                  <a:srgbClr val="FF0000"/>
                </a:solidFill>
              </a:rPr>
              <a:t>проживать важные эмоциональные темы </a:t>
            </a:r>
          </a:p>
          <a:p>
            <a:pPr algn="ctr">
              <a:lnSpc>
                <a:spcPct val="150000"/>
              </a:lnSpc>
            </a:pPr>
            <a:r>
              <a:rPr lang="ru-RU" sz="3200" dirty="0">
                <a:solidFill>
                  <a:srgbClr val="FF0000"/>
                </a:solidFill>
              </a:rPr>
              <a:t>(например, патриотические)</a:t>
            </a:r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id="{842B13FA-2EED-A6CC-04ED-25C6082A5198}"/>
              </a:ext>
            </a:extLst>
          </p:cNvPr>
          <p:cNvSpPr/>
          <p:nvPr/>
        </p:nvSpPr>
        <p:spPr>
          <a:xfrm>
            <a:off x="4140263" y="2205613"/>
            <a:ext cx="3185328" cy="9420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9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E6F492-0E75-69D4-0469-F8276B057583}"/>
              </a:ext>
            </a:extLst>
          </p:cNvPr>
          <p:cNvSpPr txBox="1"/>
          <p:nvPr/>
        </p:nvSpPr>
        <p:spPr>
          <a:xfrm>
            <a:off x="445478" y="330885"/>
            <a:ext cx="11394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</a:rPr>
              <a:t>Тенденция - создавать  Театральные кружки в каждой школе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A9FDAA-32C1-5103-F5ED-E778CF72D317}"/>
              </a:ext>
            </a:extLst>
          </p:cNvPr>
          <p:cNvSpPr txBox="1"/>
          <p:nvPr/>
        </p:nvSpPr>
        <p:spPr>
          <a:xfrm>
            <a:off x="284704" y="2150537"/>
            <a:ext cx="11394831" cy="32316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/>
              <a:t>Но…</a:t>
            </a:r>
            <a:endParaRPr lang="ru-RU" sz="2000" dirty="0"/>
          </a:p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кружок попадает только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часть детей</a:t>
            </a:r>
          </a:p>
          <a:p>
            <a:pPr marL="342900" indent="-342900" algn="ctr">
              <a:buFont typeface="Wingdings" panose="05000000000000000000" pitchFamily="2" charset="2"/>
              <a:buChar char="ü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работы кружка не содержит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требования к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взаимосвязь с учебным материалом, читательской грамотностью и т.д.</a:t>
            </a:r>
          </a:p>
          <a:p>
            <a:pPr marL="342900" indent="-342900" algn="ctr">
              <a:buFont typeface="Wingdings" panose="05000000000000000000" pitchFamily="2" charset="2"/>
              <a:buChar char="ü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постановок выстроена по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ситуативному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принципу, не всегда способствует развитию эмоциональной сферы детей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направлениям воспитательной работы</a:t>
            </a: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 системы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качества и степени вовлеченности детей</a:t>
            </a:r>
          </a:p>
        </p:txBody>
      </p:sp>
    </p:spTree>
    <p:extLst>
      <p:ext uri="{BB962C8B-B14F-4D97-AF65-F5344CB8AC3E}">
        <p14:creationId xmlns:p14="http://schemas.microsoft.com/office/powerpoint/2010/main" val="338066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0CB9A35-24DB-B9AA-8B8B-22E89F294099}"/>
              </a:ext>
            </a:extLst>
          </p:cNvPr>
          <p:cNvSpPr txBox="1"/>
          <p:nvPr/>
        </p:nvSpPr>
        <p:spPr>
          <a:xfrm>
            <a:off x="164123" y="1043731"/>
            <a:ext cx="1195753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Созрела необходимость создания </a:t>
            </a:r>
            <a:r>
              <a:rPr lang="ru-RU" sz="2800" b="1" u="sng" dirty="0">
                <a:solidFill>
                  <a:srgbClr val="0070C0"/>
                </a:solidFill>
              </a:rPr>
              <a:t>системы</a:t>
            </a:r>
            <a:r>
              <a:rPr lang="ru-RU" sz="2800" b="1" dirty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ru-RU" sz="2800" b="1" dirty="0">
                <a:solidFill>
                  <a:srgbClr val="0070C0"/>
                </a:solidFill>
              </a:rPr>
              <a:t>развития  актерского мастерства в школах</a:t>
            </a:r>
          </a:p>
          <a:p>
            <a:pPr algn="ctr"/>
            <a:endParaRPr lang="ru-RU" sz="2400" b="1" dirty="0">
              <a:solidFill>
                <a:srgbClr val="FF0000"/>
              </a:solidFill>
            </a:endParaRP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sz="4000" dirty="0">
                <a:solidFill>
                  <a:srgbClr val="FF0000"/>
                </a:solidFill>
              </a:rPr>
              <a:t>охватывающей </a:t>
            </a:r>
            <a:r>
              <a:rPr lang="ru-RU" sz="4000" u="sng" dirty="0">
                <a:solidFill>
                  <a:srgbClr val="FF0000"/>
                </a:solidFill>
              </a:rPr>
              <a:t>всех</a:t>
            </a:r>
            <a:r>
              <a:rPr lang="ru-RU" sz="4000" dirty="0">
                <a:solidFill>
                  <a:srgbClr val="FF0000"/>
                </a:solidFill>
              </a:rPr>
              <a:t> детей 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</a:rPr>
              <a:t>(развитие личности средствами актерского мастерства)</a:t>
            </a:r>
          </a:p>
          <a:p>
            <a:pPr algn="ctr"/>
            <a:endParaRPr lang="ru-RU" sz="4000" dirty="0">
              <a:solidFill>
                <a:srgbClr val="FF0000"/>
              </a:solidFill>
            </a:endParaRP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sz="4000" dirty="0">
                <a:solidFill>
                  <a:srgbClr val="FF0000"/>
                </a:solidFill>
              </a:rPr>
              <a:t>интегрирующейся в </a:t>
            </a:r>
            <a:r>
              <a:rPr lang="ru-RU" sz="4000" u="sng" dirty="0">
                <a:solidFill>
                  <a:srgbClr val="FF0000"/>
                </a:solidFill>
              </a:rPr>
              <a:t>учебный</a:t>
            </a:r>
            <a:r>
              <a:rPr lang="ru-RU" sz="4000" dirty="0">
                <a:solidFill>
                  <a:srgbClr val="FF0000"/>
                </a:solidFill>
              </a:rPr>
              <a:t> процесс и направления воспитательной работы </a:t>
            </a:r>
          </a:p>
          <a:p>
            <a:pPr algn="ctr"/>
            <a:r>
              <a:rPr lang="ru-RU" sz="2000" dirty="0">
                <a:solidFill>
                  <a:srgbClr val="FF0000"/>
                </a:solidFill>
              </a:rPr>
              <a:t>(повышение учебной мотивации через «эмоциональное проживание» предметных материалов с применением элементов актерского мастерства) </a:t>
            </a:r>
          </a:p>
        </p:txBody>
      </p:sp>
    </p:spTree>
    <p:extLst>
      <p:ext uri="{BB962C8B-B14F-4D97-AF65-F5344CB8AC3E}">
        <p14:creationId xmlns:p14="http://schemas.microsoft.com/office/powerpoint/2010/main" val="2677283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20F1AE-D3C7-6B8F-ED63-03D2839C7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3341078"/>
          </a:xfrm>
        </p:spPr>
        <p:txBody>
          <a:bodyPr>
            <a:normAutofit/>
          </a:bodyPr>
          <a:lstStyle/>
          <a:p>
            <a:pPr algn="ctr"/>
            <a:r>
              <a:rPr lang="ru-RU" sz="3200" b="1" u="sng" dirty="0">
                <a:solidFill>
                  <a:schemeClr val="accent2">
                    <a:lumMod val="75000"/>
                  </a:schemeClr>
                </a:solidFill>
              </a:rPr>
              <a:t>Направление 1 </a:t>
            </a:r>
            <a:br>
              <a:rPr lang="ru-RU" sz="3200" u="sng" dirty="0">
                <a:solidFill>
                  <a:srgbClr val="0070C0"/>
                </a:solidFill>
              </a:rPr>
            </a:br>
            <a:br>
              <a:rPr lang="ru-RU" sz="3200" u="sng" dirty="0">
                <a:solidFill>
                  <a:srgbClr val="0070C0"/>
                </a:solidFill>
              </a:rPr>
            </a:br>
            <a:br>
              <a:rPr lang="ru-RU" sz="3200" u="sng" dirty="0">
                <a:solidFill>
                  <a:srgbClr val="0070C0"/>
                </a:solidFill>
              </a:rPr>
            </a:br>
            <a:r>
              <a:rPr lang="ru-RU" sz="3200" b="1" dirty="0">
                <a:solidFill>
                  <a:srgbClr val="0070C0"/>
                </a:solidFill>
              </a:rPr>
              <a:t>Вовлечение </a:t>
            </a:r>
            <a:r>
              <a:rPr lang="ru-RU" sz="3200" b="1" u="sng" dirty="0">
                <a:solidFill>
                  <a:srgbClr val="0070C0"/>
                </a:solidFill>
              </a:rPr>
              <a:t>всех детей </a:t>
            </a:r>
            <a:r>
              <a:rPr lang="ru-RU" sz="3200" b="1" dirty="0">
                <a:solidFill>
                  <a:srgbClr val="0070C0"/>
                </a:solidFill>
              </a:rPr>
              <a:t>в систему фестивалей по актёрскому мастерству по определённой </a:t>
            </a:r>
            <a:r>
              <a:rPr lang="ru-RU" sz="3200" b="1" u="sng" dirty="0">
                <a:solidFill>
                  <a:srgbClr val="0070C0"/>
                </a:solidFill>
              </a:rPr>
              <a:t>АКТУАЛЬНОЙ теме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BB6626-66F2-9CC4-E84D-92F1F1A7F22D}"/>
              </a:ext>
            </a:extLst>
          </p:cNvPr>
          <p:cNvSpPr txBox="1"/>
          <p:nvPr/>
        </p:nvSpPr>
        <p:spPr>
          <a:xfrm>
            <a:off x="293078" y="3516924"/>
            <a:ext cx="1189892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chemeClr val="accent2">
                    <a:lumMod val="50000"/>
                  </a:schemeClr>
                </a:solidFill>
              </a:rPr>
              <a:t>Полеты актерского мастерства по орбитам</a:t>
            </a:r>
          </a:p>
          <a:p>
            <a:r>
              <a:rPr lang="ru-RU" sz="2800" dirty="0"/>
              <a:t>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ОРБИТА 1    </a:t>
            </a:r>
            <a:r>
              <a:rPr lang="ru-RU" sz="2800" b="1" dirty="0"/>
              <a:t>Читательская грамотность  </a:t>
            </a:r>
            <a:r>
              <a:rPr lang="ru-RU" sz="2800" dirty="0">
                <a:solidFill>
                  <a:srgbClr val="FF0000"/>
                </a:solidFill>
              </a:rPr>
              <a:t>(сегодня подводим итоги)</a:t>
            </a: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ОРБИТА 2     </a:t>
            </a:r>
            <a:r>
              <a:rPr lang="ru-RU" sz="2800" dirty="0"/>
              <a:t>История, культура (моего края, Родины)</a:t>
            </a: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ОРБИТА 3     </a:t>
            </a:r>
            <a:r>
              <a:rPr lang="ru-RU" sz="2800" dirty="0"/>
              <a:t>Экологическая сознание (</a:t>
            </a:r>
            <a:r>
              <a:rPr lang="ru-RU" sz="2800" dirty="0" err="1"/>
              <a:t>экопрофилактика</a:t>
            </a:r>
            <a:r>
              <a:rPr lang="ru-RU" sz="2800" dirty="0"/>
              <a:t>, эмпатия)</a:t>
            </a: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ОРБИТА 4</a:t>
            </a:r>
            <a:r>
              <a:rPr lang="ru-RU" sz="2800" dirty="0"/>
              <a:t>     Знаменитые люди  (1. </a:t>
            </a:r>
            <a:r>
              <a:rPr lang="ru-RU" sz="2800" dirty="0" err="1"/>
              <a:t>профориен</a:t>
            </a:r>
            <a:r>
              <a:rPr lang="ru-RU" sz="2800" dirty="0"/>
              <a:t>. направления, 2. семья)</a:t>
            </a: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ОРБИТА 5     </a:t>
            </a:r>
            <a:r>
              <a:rPr lang="ru-RU" sz="2800" dirty="0"/>
              <a:t>Гражданское самосознание</a:t>
            </a:r>
          </a:p>
        </p:txBody>
      </p:sp>
    </p:spTree>
    <p:extLst>
      <p:ext uri="{BB962C8B-B14F-4D97-AF65-F5344CB8AC3E}">
        <p14:creationId xmlns:p14="http://schemas.microsoft.com/office/powerpoint/2010/main" val="421065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E48D23-BCCB-400C-F6B8-7764DC35469A}"/>
              </a:ext>
            </a:extLst>
          </p:cNvPr>
          <p:cNvSpPr txBox="1"/>
          <p:nvPr/>
        </p:nvSpPr>
        <p:spPr>
          <a:xfrm>
            <a:off x="2636910" y="2811687"/>
            <a:ext cx="9555089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3. </a:t>
            </a:r>
            <a:r>
              <a:rPr lang="ru-RU" sz="3200" b="1" dirty="0"/>
              <a:t>Межсетевой городской </a:t>
            </a:r>
            <a:r>
              <a:rPr lang="ru-RU" sz="3200" dirty="0"/>
              <a:t>фестиваль актерского мастерства "Театральные орбиты«</a:t>
            </a:r>
          </a:p>
          <a:p>
            <a:pPr algn="ctr"/>
            <a:r>
              <a:rPr lang="ru-RU" sz="2000" dirty="0">
                <a:solidFill>
                  <a:srgbClr val="0070C0"/>
                </a:solidFill>
              </a:rPr>
              <a:t>(поиск лучших практик и мультиплицирование их)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A7969F-8B85-3CA6-EBED-5A74288B61E2}"/>
              </a:ext>
            </a:extLst>
          </p:cNvPr>
          <p:cNvSpPr txBox="1"/>
          <p:nvPr/>
        </p:nvSpPr>
        <p:spPr>
          <a:xfrm>
            <a:off x="0" y="41697"/>
            <a:ext cx="9555089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514350" indent="-514350" algn="ctr">
              <a:buAutoNum type="arabicPeriod"/>
            </a:pPr>
            <a:r>
              <a:rPr lang="ru-RU" sz="3200" dirty="0"/>
              <a:t>Фестиваль актерского мастерства «Театральные орбиты» </a:t>
            </a:r>
            <a:r>
              <a:rPr lang="ru-RU" sz="3200" b="1" dirty="0"/>
              <a:t>на уровне классов </a:t>
            </a:r>
          </a:p>
          <a:p>
            <a:pPr algn="ctr"/>
            <a:r>
              <a:rPr lang="ru-RU" sz="2000" dirty="0">
                <a:solidFill>
                  <a:srgbClr val="00B0F0"/>
                </a:solidFill>
              </a:rPr>
              <a:t>(участие всех детей)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41BDDC-C19A-9F30-1970-75FDD8891238}"/>
              </a:ext>
            </a:extLst>
          </p:cNvPr>
          <p:cNvSpPr txBox="1"/>
          <p:nvPr/>
        </p:nvSpPr>
        <p:spPr>
          <a:xfrm>
            <a:off x="944990" y="1426692"/>
            <a:ext cx="9555089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2. </a:t>
            </a:r>
            <a:r>
              <a:rPr lang="ru-RU" sz="3200" b="1" dirty="0"/>
              <a:t>Школьный </a:t>
            </a:r>
            <a:r>
              <a:rPr lang="ru-RU" sz="3200" dirty="0"/>
              <a:t>фестиваль актерского мастерства «Театральные орбиты» </a:t>
            </a:r>
            <a:r>
              <a:rPr lang="ru-RU" sz="2000" dirty="0">
                <a:solidFill>
                  <a:srgbClr val="00B0F0"/>
                </a:solidFill>
              </a:rPr>
              <a:t>(акцент на работу с залом, интерактивное привлечение к проблемам общества, города, страны и т.д. ВЫХОД на акции и т.д.)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C2C21F-D445-DB9C-CEA9-D74A2B67627D}"/>
              </a:ext>
            </a:extLst>
          </p:cNvPr>
          <p:cNvSpPr txBox="1"/>
          <p:nvPr/>
        </p:nvSpPr>
        <p:spPr>
          <a:xfrm>
            <a:off x="1199997" y="5246643"/>
            <a:ext cx="9555089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4. </a:t>
            </a:r>
            <a:r>
              <a:rPr lang="ru-RU" sz="3200" b="1" dirty="0">
                <a:solidFill>
                  <a:srgbClr val="C00000"/>
                </a:solidFill>
              </a:rPr>
              <a:t>Межрегиональный  </a:t>
            </a:r>
            <a:r>
              <a:rPr lang="ru-RU" sz="3200" dirty="0">
                <a:solidFill>
                  <a:srgbClr val="C00000"/>
                </a:solidFill>
              </a:rPr>
              <a:t>фестиваль актерского мастерства в школах «Театральные орбиты»</a:t>
            </a:r>
          </a:p>
          <a:p>
            <a:pPr algn="ctr"/>
            <a:r>
              <a:rPr lang="ru-RU" sz="3200" dirty="0">
                <a:solidFill>
                  <a:srgbClr val="00B0F0"/>
                </a:solidFill>
              </a:rPr>
              <a:t>(заяви свою школу, себя на уровень России)</a:t>
            </a:r>
          </a:p>
        </p:txBody>
      </p:sp>
    </p:spTree>
    <p:extLst>
      <p:ext uri="{BB962C8B-B14F-4D97-AF65-F5344CB8AC3E}">
        <p14:creationId xmlns:p14="http://schemas.microsoft.com/office/powerpoint/2010/main" val="416882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20F1AE-D3C7-6B8F-ED63-03D2839C7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22005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u="sng" dirty="0">
                <a:solidFill>
                  <a:schemeClr val="accent2">
                    <a:lumMod val="75000"/>
                  </a:schemeClr>
                </a:solidFill>
              </a:rPr>
              <a:t>Направление 2 </a:t>
            </a:r>
            <a:br>
              <a:rPr lang="ru-RU" sz="3200" u="sng" dirty="0">
                <a:solidFill>
                  <a:srgbClr val="0070C0"/>
                </a:solidFill>
              </a:rPr>
            </a:br>
            <a:br>
              <a:rPr lang="ru-RU" sz="3200" u="sng" dirty="0">
                <a:solidFill>
                  <a:srgbClr val="0070C0"/>
                </a:solidFill>
              </a:rPr>
            </a:br>
            <a:r>
              <a:rPr lang="ru-RU" sz="3200" b="1" dirty="0">
                <a:solidFill>
                  <a:srgbClr val="0070C0"/>
                </a:solidFill>
              </a:rPr>
              <a:t>Театр у школьной доски</a:t>
            </a:r>
            <a:br>
              <a:rPr lang="ru-RU" sz="3200" b="1" dirty="0">
                <a:solidFill>
                  <a:srgbClr val="0070C0"/>
                </a:solidFill>
              </a:rPr>
            </a:br>
            <a:br>
              <a:rPr lang="ru-RU" sz="3200" b="1" dirty="0">
                <a:solidFill>
                  <a:srgbClr val="0070C0"/>
                </a:solidFill>
              </a:rPr>
            </a:br>
            <a:r>
              <a:rPr lang="ru-RU" sz="2200" b="1" i="1" dirty="0"/>
              <a:t>эмоциональное проживание учебного материалы с применением элементов актерского мастерства</a:t>
            </a:r>
            <a:endParaRPr lang="ru-RU" sz="2200" b="1" i="1" u="sng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F1CEF3C-38EE-EB4D-4442-6BF242E4AAF2}"/>
              </a:ext>
            </a:extLst>
          </p:cNvPr>
          <p:cNvSpPr/>
          <p:nvPr/>
        </p:nvSpPr>
        <p:spPr>
          <a:xfrm>
            <a:off x="1748413" y="2230734"/>
            <a:ext cx="8534400" cy="30948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Элементы урока (теорема Пифагора в действии, явление через актёрское мастерство и т.д.)</a:t>
            </a:r>
          </a:p>
          <a:p>
            <a:pPr marL="342900" indent="-342900" algn="ctr">
              <a:buAutoNum type="arabicPeriod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Авторская методика использования элементов актерского мастерства на каждом учебном модуле ( вход в погружение, итоговое закрепление, акценты на важные темы и т.д.)</a:t>
            </a:r>
          </a:p>
          <a:p>
            <a:pPr marL="342900" indent="-342900" algn="ctr">
              <a:buAutoNum type="arabicPeriod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Межпредметные погружения с элементами актерского мастерства</a:t>
            </a:r>
          </a:p>
          <a:p>
            <a:pPr marL="342900" indent="-342900" algn="ctr">
              <a:buAutoNum type="arabicPeriod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Предметные недели с элементами актерского мастерства</a:t>
            </a:r>
          </a:p>
          <a:p>
            <a:pPr marL="342900" indent="-342900" algn="ctr">
              <a:buAutoNum type="arabicPeriod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F8EA07-89F2-EA4C-1121-297CD497A638}"/>
              </a:ext>
            </a:extLst>
          </p:cNvPr>
          <p:cNvSpPr txBox="1"/>
          <p:nvPr/>
        </p:nvSpPr>
        <p:spPr>
          <a:xfrm>
            <a:off x="1341454" y="5545965"/>
            <a:ext cx="9304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Эмоциональное подкрепление  = повышение учебной результативности 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9642BEA1-1C4A-23F0-AA46-0AD3286D3DB6}"/>
              </a:ext>
            </a:extLst>
          </p:cNvPr>
          <p:cNvSpPr/>
          <p:nvPr/>
        </p:nvSpPr>
        <p:spPr>
          <a:xfrm>
            <a:off x="432079" y="6135636"/>
            <a:ext cx="11123525" cy="6168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СБОРНИК педагогических находок </a:t>
            </a:r>
          </a:p>
          <a:p>
            <a:pPr algn="ctr"/>
            <a:r>
              <a:rPr lang="ru-RU" b="1" dirty="0">
                <a:solidFill>
                  <a:srgbClr val="0070C0"/>
                </a:solidFill>
              </a:rPr>
              <a:t>ФЕСТИВАЛЬ педагогического мастерства</a:t>
            </a:r>
          </a:p>
        </p:txBody>
      </p:sp>
    </p:spTree>
    <p:extLst>
      <p:ext uri="{BB962C8B-B14F-4D97-AF65-F5344CB8AC3E}">
        <p14:creationId xmlns:p14="http://schemas.microsoft.com/office/powerpoint/2010/main" val="2706387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6CA5B3-2FCE-376E-EF5F-99C7C8981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248194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БЛАГОДАРНОСТЬ ШКОЛАМ </a:t>
            </a:r>
            <a:br>
              <a:rPr lang="ru-RU" sz="3600" b="1" dirty="0">
                <a:solidFill>
                  <a:srgbClr val="C00000"/>
                </a:solidFill>
              </a:rPr>
            </a:br>
            <a:r>
              <a:rPr lang="ru-RU" sz="3600" b="1" dirty="0">
                <a:solidFill>
                  <a:srgbClr val="0070C0"/>
                </a:solidFill>
              </a:rPr>
              <a:t>директорам, командам проекта, педагогам</a:t>
            </a:r>
            <a:br>
              <a:rPr lang="ru-RU" sz="3600" dirty="0">
                <a:solidFill>
                  <a:srgbClr val="0070C0"/>
                </a:solidFill>
              </a:rPr>
            </a:br>
            <a:r>
              <a:rPr lang="ru-RU" sz="3100" dirty="0">
                <a:solidFill>
                  <a:srgbClr val="0070C0"/>
                </a:solidFill>
              </a:rPr>
              <a:t>которые организовывают творческую театральную среду для каждого ребенка</a:t>
            </a:r>
            <a:r>
              <a:rPr lang="ru-RU" sz="3600" dirty="0">
                <a:solidFill>
                  <a:srgbClr val="0070C0"/>
                </a:solidFill>
              </a:rPr>
              <a:t>, </a:t>
            </a:r>
            <a:br>
              <a:rPr lang="ru-RU" sz="3600" dirty="0">
                <a:solidFill>
                  <a:srgbClr val="0070C0"/>
                </a:solidFill>
              </a:rPr>
            </a:br>
            <a:r>
              <a:rPr lang="ru-RU" sz="3600" b="1" dirty="0">
                <a:solidFill>
                  <a:srgbClr val="0070C0"/>
                </a:solidFill>
              </a:rPr>
              <a:t>реализуют государственную политику на высоком уровне! 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6879D621-9596-C24B-0E11-6823485483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477813"/>
              </p:ext>
            </p:extLst>
          </p:nvPr>
        </p:nvGraphicFramePr>
        <p:xfrm>
          <a:off x="1959428" y="2583021"/>
          <a:ext cx="3054699" cy="2743200"/>
        </p:xfrm>
        <a:graphic>
          <a:graphicData uri="http://schemas.openxmlformats.org/drawingml/2006/table">
            <a:tbl>
              <a:tblPr/>
              <a:tblGrid>
                <a:gridCol w="3054699">
                  <a:extLst>
                    <a:ext uri="{9D8B030D-6E8A-4147-A177-3AD203B41FA5}">
                      <a16:colId xmlns:a16="http://schemas.microsoft.com/office/drawing/2014/main" val="4091475447"/>
                    </a:ext>
                  </a:extLst>
                </a:gridCol>
              </a:tblGrid>
              <a:tr h="362611">
                <a:tc>
                  <a:txBody>
                    <a:bodyPr/>
                    <a:lstStyle/>
                    <a:p>
                      <a:pPr rtl="0" fontAlgn="b"/>
                      <a:r>
                        <a:rPr lang="ru-RU" sz="3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Школа №14</a:t>
                      </a:r>
                    </a:p>
                  </a:txBody>
                  <a:tcPr marL="15109" marR="15109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141904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rtl="0" fontAlgn="b"/>
                      <a:r>
                        <a:rPr lang="ru-RU" sz="36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Школа №16</a:t>
                      </a:r>
                    </a:p>
                  </a:txBody>
                  <a:tcPr marL="15109" marR="15109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418158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rtl="0" fontAlgn="b"/>
                      <a:r>
                        <a:rPr lang="ru-RU" sz="36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Школа №20</a:t>
                      </a:r>
                    </a:p>
                  </a:txBody>
                  <a:tcPr marL="15109" marR="15109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0443564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rtl="0" fontAlgn="b"/>
                      <a:r>
                        <a:rPr lang="ru-RU" sz="36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Школа №23</a:t>
                      </a:r>
                    </a:p>
                  </a:txBody>
                  <a:tcPr marL="15109" marR="15109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4686076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rtl="0" fontAlgn="b"/>
                      <a:r>
                        <a:rPr lang="ru-RU" sz="3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Школа №26</a:t>
                      </a:r>
                    </a:p>
                  </a:txBody>
                  <a:tcPr marL="15109" marR="15109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3186154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AA5563AF-AEFF-480A-E08B-80EEA61CDE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116304"/>
              </p:ext>
            </p:extLst>
          </p:nvPr>
        </p:nvGraphicFramePr>
        <p:xfrm>
          <a:off x="6096000" y="2583021"/>
          <a:ext cx="3164743" cy="3840480"/>
        </p:xfrm>
        <a:graphic>
          <a:graphicData uri="http://schemas.openxmlformats.org/drawingml/2006/table">
            <a:tbl>
              <a:tblPr/>
              <a:tblGrid>
                <a:gridCol w="3164743">
                  <a:extLst>
                    <a:ext uri="{9D8B030D-6E8A-4147-A177-3AD203B41FA5}">
                      <a16:colId xmlns:a16="http://schemas.microsoft.com/office/drawing/2014/main" val="1500979017"/>
                    </a:ext>
                  </a:extLst>
                </a:gridCol>
              </a:tblGrid>
              <a:tr h="362611">
                <a:tc>
                  <a:txBody>
                    <a:bodyPr/>
                    <a:lstStyle/>
                    <a:p>
                      <a:pPr rtl="0" fontAlgn="b"/>
                      <a:r>
                        <a:rPr lang="ru-RU" sz="3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Школа №41</a:t>
                      </a:r>
                    </a:p>
                  </a:txBody>
                  <a:tcPr marL="15109" marR="15109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673377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rtl="0" fontAlgn="b"/>
                      <a:r>
                        <a:rPr lang="ru-RU" sz="3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Школа №44</a:t>
                      </a:r>
                    </a:p>
                  </a:txBody>
                  <a:tcPr marL="15109" marR="15109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7907824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rtl="0" fontAlgn="b"/>
                      <a:r>
                        <a:rPr lang="ru-RU" sz="3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Школа №46</a:t>
                      </a:r>
                    </a:p>
                  </a:txBody>
                  <a:tcPr marL="15109" marR="15109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859239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rtl="0" fontAlgn="b"/>
                      <a:r>
                        <a:rPr lang="ru-RU" sz="3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Школа №55</a:t>
                      </a:r>
                    </a:p>
                  </a:txBody>
                  <a:tcPr marL="15109" marR="15109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8901183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rtl="0" fontAlgn="b"/>
                      <a:r>
                        <a:rPr lang="ru-RU" sz="3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Школа №84</a:t>
                      </a:r>
                    </a:p>
                  </a:txBody>
                  <a:tcPr marL="15109" marR="15109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030312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rtl="0" fontAlgn="b"/>
                      <a:r>
                        <a:rPr lang="ru-RU" sz="3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Школа №93</a:t>
                      </a:r>
                    </a:p>
                  </a:txBody>
                  <a:tcPr marL="15109" marR="15109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9795958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rtl="0" fontAlgn="b"/>
                      <a:r>
                        <a:rPr lang="ru-RU" sz="3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Школа №94</a:t>
                      </a:r>
                    </a:p>
                  </a:txBody>
                  <a:tcPr marL="15109" marR="15109" marT="0" marB="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194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46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5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893</Words>
  <Application>Microsoft Office PowerPoint</Application>
  <PresentationFormat>Широкоэкранный</PresentationFormat>
  <Paragraphs>120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16</vt:i4>
      </vt:variant>
    </vt:vector>
  </HeadingPairs>
  <TitlesOfParts>
    <vt:vector size="29" baseType="lpstr">
      <vt:lpstr>Arial</vt:lpstr>
      <vt:lpstr>Calibri</vt:lpstr>
      <vt:lpstr>Calibri Light</vt:lpstr>
      <vt:lpstr>Euphemia</vt:lpstr>
      <vt:lpstr>Times New Roman</vt:lpstr>
      <vt:lpstr>Trebuchet MS</vt:lpstr>
      <vt:lpstr>Wingdings</vt:lpstr>
      <vt:lpstr>Wingdings 2</vt:lpstr>
      <vt:lpstr>Wingdings 3</vt:lpstr>
      <vt:lpstr>HDOfficeLightV0</vt:lpstr>
      <vt:lpstr>1_HDOfficeLightV0</vt:lpstr>
      <vt:lpstr>2_HDOfficeLightV0</vt:lpstr>
      <vt:lpstr>Аспект</vt:lpstr>
      <vt:lpstr>Презентация PowerPoint</vt:lpstr>
      <vt:lpstr>Актуальность</vt:lpstr>
      <vt:lpstr>Презентация PowerPoint</vt:lpstr>
      <vt:lpstr>Презентация PowerPoint</vt:lpstr>
      <vt:lpstr>Презентация PowerPoint</vt:lpstr>
      <vt:lpstr>Направление 1    Вовлечение всех детей в систему фестивалей по актёрскому мастерству по определённой АКТУАЛЬНОЙ теме</vt:lpstr>
      <vt:lpstr>Презентация PowerPoint</vt:lpstr>
      <vt:lpstr>Направление 2   Театр у школьной доски  эмоциональное проживание учебного материалы с применением элементов актерского мастерства</vt:lpstr>
      <vt:lpstr>БЛАГОДАРНОСТЬ ШКОЛАМ  директорам, командам проекта, педагогам которые организовывают творческую театральную среду для каждого ребенка,  реализуют государственную политику на высоком уровне! </vt:lpstr>
      <vt:lpstr>Сетевой фестиваль «Театральные орбиты» результаты «орбиты 1»</vt:lpstr>
      <vt:lpstr>«Лучшее представление с использованием элементов актерского мастерства»</vt:lpstr>
      <vt:lpstr>«Оригинальное представление с использованием элементов актерского мастерства»</vt:lpstr>
      <vt:lpstr>«Хорошее представление с использованием элементов актерского мастерства»</vt:lpstr>
      <vt:lpstr>«Творческий дебют»</vt:lpstr>
      <vt:lpstr>Благодарим всех ребят принимавших участие в фестивале на школьном и городском уровне!</vt:lpstr>
      <vt:lpstr>ОРБИТА 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2019-04-07T20:01:47Z</dcterms:created>
  <dcterms:modified xsi:type="dcterms:W3CDTF">2022-12-20T10:05:33Z</dcterms:modified>
</cp:coreProperties>
</file>