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99"/>
  </p:notesMasterIdLst>
  <p:sldIdLst>
    <p:sldId id="256" r:id="rId2"/>
    <p:sldId id="419" r:id="rId3"/>
    <p:sldId id="260" r:id="rId4"/>
    <p:sldId id="400" r:id="rId5"/>
    <p:sldId id="401" r:id="rId6"/>
    <p:sldId id="399" r:id="rId7"/>
    <p:sldId id="274" r:id="rId8"/>
    <p:sldId id="371" r:id="rId9"/>
    <p:sldId id="372" r:id="rId10"/>
    <p:sldId id="374" r:id="rId11"/>
    <p:sldId id="373" r:id="rId12"/>
    <p:sldId id="308" r:id="rId13"/>
    <p:sldId id="417" r:id="rId14"/>
    <p:sldId id="418" r:id="rId15"/>
    <p:sldId id="420" r:id="rId16"/>
    <p:sldId id="318" r:id="rId17"/>
    <p:sldId id="368" r:id="rId18"/>
    <p:sldId id="280" r:id="rId19"/>
    <p:sldId id="281" r:id="rId20"/>
    <p:sldId id="319" r:id="rId21"/>
    <p:sldId id="309" r:id="rId22"/>
    <p:sldId id="421" r:id="rId23"/>
    <p:sldId id="422" r:id="rId24"/>
    <p:sldId id="311" r:id="rId25"/>
    <p:sldId id="312" r:id="rId26"/>
    <p:sldId id="321" r:id="rId27"/>
    <p:sldId id="284" r:id="rId28"/>
    <p:sldId id="322" r:id="rId29"/>
    <p:sldId id="402" r:id="rId30"/>
    <p:sldId id="403" r:id="rId31"/>
    <p:sldId id="410" r:id="rId32"/>
    <p:sldId id="407" r:id="rId33"/>
    <p:sldId id="408" r:id="rId34"/>
    <p:sldId id="409" r:id="rId35"/>
    <p:sldId id="411" r:id="rId36"/>
    <p:sldId id="406" r:id="rId37"/>
    <p:sldId id="375" r:id="rId38"/>
    <p:sldId id="415" r:id="rId39"/>
    <p:sldId id="376" r:id="rId40"/>
    <p:sldId id="377" r:id="rId41"/>
    <p:sldId id="378" r:id="rId42"/>
    <p:sldId id="379" r:id="rId43"/>
    <p:sldId id="404" r:id="rId44"/>
    <p:sldId id="405" r:id="rId45"/>
    <p:sldId id="416" r:id="rId46"/>
    <p:sldId id="336" r:id="rId47"/>
    <p:sldId id="323" r:id="rId48"/>
    <p:sldId id="324" r:id="rId49"/>
    <p:sldId id="394" r:id="rId50"/>
    <p:sldId id="395" r:id="rId51"/>
    <p:sldId id="396" r:id="rId52"/>
    <p:sldId id="397" r:id="rId53"/>
    <p:sldId id="380" r:id="rId54"/>
    <p:sldId id="381" r:id="rId55"/>
    <p:sldId id="385" r:id="rId56"/>
    <p:sldId id="386" r:id="rId57"/>
    <p:sldId id="387" r:id="rId58"/>
    <p:sldId id="382" r:id="rId59"/>
    <p:sldId id="383" r:id="rId60"/>
    <p:sldId id="384" r:id="rId61"/>
    <p:sldId id="424" r:id="rId62"/>
    <p:sldId id="339" r:id="rId63"/>
    <p:sldId id="388" r:id="rId64"/>
    <p:sldId id="389" r:id="rId65"/>
    <p:sldId id="390" r:id="rId66"/>
    <p:sldId id="354" r:id="rId67"/>
    <p:sldId id="355" r:id="rId68"/>
    <p:sldId id="360" r:id="rId69"/>
    <p:sldId id="361" r:id="rId70"/>
    <p:sldId id="362" r:id="rId71"/>
    <p:sldId id="446" r:id="rId72"/>
    <p:sldId id="343" r:id="rId73"/>
    <p:sldId id="350" r:id="rId74"/>
    <p:sldId id="423" r:id="rId75"/>
    <p:sldId id="392" r:id="rId76"/>
    <p:sldId id="425" r:id="rId77"/>
    <p:sldId id="426" r:id="rId78"/>
    <p:sldId id="427" r:id="rId79"/>
    <p:sldId id="428" r:id="rId80"/>
    <p:sldId id="429" r:id="rId81"/>
    <p:sldId id="430" r:id="rId82"/>
    <p:sldId id="431" r:id="rId83"/>
    <p:sldId id="432" r:id="rId84"/>
    <p:sldId id="433" r:id="rId85"/>
    <p:sldId id="434" r:id="rId86"/>
    <p:sldId id="435" r:id="rId87"/>
    <p:sldId id="436" r:id="rId88"/>
    <p:sldId id="437" r:id="rId89"/>
    <p:sldId id="438" r:id="rId90"/>
    <p:sldId id="439" r:id="rId91"/>
    <p:sldId id="440" r:id="rId92"/>
    <p:sldId id="441" r:id="rId93"/>
    <p:sldId id="442" r:id="rId94"/>
    <p:sldId id="443" r:id="rId95"/>
    <p:sldId id="444" r:id="rId96"/>
    <p:sldId id="445" r:id="rId97"/>
    <p:sldId id="304" r:id="rId9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9290" autoAdjust="0"/>
  </p:normalViewPr>
  <p:slideViewPr>
    <p:cSldViewPr>
      <p:cViewPr>
        <p:scale>
          <a:sx n="70" d="100"/>
          <a:sy n="70" d="100"/>
        </p:scale>
        <p:origin x="-49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CC31405-7976-452D-B04A-00D7AD0E89DB}" type="slidenum">
              <a:rPr lang="ru-RU"/>
              <a:pPr>
                <a:defRPr/>
              </a:pPr>
              <a:t>‹#›</a:t>
            </a:fld>
            <a:endParaRPr lang="ru-RU"/>
          </a:p>
        </p:txBody>
      </p:sp>
    </p:spTree>
    <p:extLst>
      <p:ext uri="{BB962C8B-B14F-4D97-AF65-F5344CB8AC3E}">
        <p14:creationId xmlns="" xmlns:p14="http://schemas.microsoft.com/office/powerpoint/2010/main" val="877175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pPr>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defRPr/>
                </a:pPr>
                <a:endParaRPr lang="ru-RU"/>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pPr>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pPr>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ru-RU"/>
            </a:p>
          </p:txBody>
        </p:sp>
      </p:grpSp>
      <p:sp>
        <p:nvSpPr>
          <p:cNvPr id="30732"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307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9B92260-4140-45BF-9F87-E97BB2180E8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674659AB-0FE3-4558-9803-39D99EEB51E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DFA01F0-C770-4FD8-BAD4-C5BC1873E9B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182688" y="2017713"/>
            <a:ext cx="7772400" cy="4114800"/>
          </a:xfrm>
        </p:spPr>
        <p:txBody>
          <a:bodyPr/>
          <a:lstStyle/>
          <a:p>
            <a:pPr lvl="0"/>
            <a:endParaRPr lang="ru-RU"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BE839988-86DF-458C-8CE4-A8C7883BADC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35EE873-BA6A-4778-859C-FEC994E9666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298F84F5-C4E9-47CD-B4B1-1333B2D782E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2A23C0B0-D929-4D64-8B44-43F9EA927AF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1AD9F388-ADB2-43B1-BF48-4C7021823CB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9A6F8855-1F09-433E-9B2F-38DBB637E1C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C5537F7D-0C5D-483A-BAC7-0138E74C2B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9A03E5B7-6058-467E-8E12-ABC7427A96C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3FAF950-E677-4892-B08F-56BAF6C903B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defRPr/>
            </a:pPr>
            <a:endParaRPr kumimoji="1" lang="ru-RU"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defRPr/>
            </a:pPr>
            <a:endParaRPr kumimoji="1" lang="ru-RU"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defRPr/>
            </a:pPr>
            <a:endParaRPr kumimoji="1" lang="ru-RU"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kumimoji="1" lang="ru-RU"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defRPr/>
            </a:pPr>
            <a:endParaRPr kumimoji="1" lang="ru-RU" sz="2400"/>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defRPr/>
            </a:pPr>
            <a:endParaRPr kumimoji="1" lang="ru-RU"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defRPr/>
            </a:pPr>
            <a:endParaRPr kumimoji="1" lang="ru-RU"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97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ru-RU"/>
          </a:p>
        </p:txBody>
      </p:sp>
      <p:sp>
        <p:nvSpPr>
          <p:cNvPr id="297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ru-RU"/>
          </a:p>
        </p:txBody>
      </p:sp>
      <p:sp>
        <p:nvSpPr>
          <p:cNvPr id="297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D62FFDAF-032B-4CB9-B5F7-081FA157DE9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7"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base.garant.ru/705122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fgosreestr.ru/wp-content/uploads/2015/08/primernaja-osnovnaja-obrazovatelnaja-programma-doshkolnogo-obrazovanija.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ippdrao@yandex.ru" TargetMode="External"/><Relationship Id="rId2" Type="http://schemas.openxmlformats.org/officeDocument/2006/relationships/hyperlink" Target="http://ippdrao.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2988" y="549275"/>
            <a:ext cx="7415212" cy="2519363"/>
          </a:xfrm>
        </p:spPr>
        <p:txBody>
          <a:bodyPr/>
          <a:lstStyle/>
          <a:p>
            <a:pPr marL="838200" indent="-838200" algn="r" eaLnBrk="1" hangingPunct="1"/>
            <a:r>
              <a:rPr lang="ru-RU" altLang="ru-RU" sz="3600" b="1" smtClean="0"/>
              <a:t>Законодательные основы организации получения образования детьми с ОВЗ</a:t>
            </a:r>
            <a:r>
              <a:rPr lang="ru-RU" altLang="ru-RU" smtClean="0"/>
              <a:t> </a:t>
            </a:r>
          </a:p>
        </p:txBody>
      </p:sp>
      <p:sp>
        <p:nvSpPr>
          <p:cNvPr id="3075" name="Rectangle 3"/>
          <p:cNvSpPr>
            <a:spLocks noGrp="1" noChangeArrowheads="1"/>
          </p:cNvSpPr>
          <p:nvPr>
            <p:ph type="subTitle" idx="1"/>
          </p:nvPr>
        </p:nvSpPr>
        <p:spPr>
          <a:xfrm>
            <a:off x="2743200" y="4868863"/>
            <a:ext cx="6400800" cy="1130300"/>
          </a:xfrm>
        </p:spPr>
        <p:txBody>
          <a:bodyPr/>
          <a:lstStyle/>
          <a:p>
            <a:pPr eaLnBrk="1" hangingPunct="1">
              <a:lnSpc>
                <a:spcPct val="80000"/>
              </a:lnSpc>
              <a:spcBef>
                <a:spcPct val="0"/>
              </a:spcBef>
            </a:pPr>
            <a:endParaRPr lang="ru-RU" altLang="ru-RU" sz="2800" dirty="0" smtClean="0"/>
          </a:p>
          <a:p>
            <a:pPr eaLnBrk="1" hangingPunct="1">
              <a:lnSpc>
                <a:spcPct val="80000"/>
              </a:lnSpc>
              <a:spcBef>
                <a:spcPct val="0"/>
              </a:spcBef>
            </a:pPr>
            <a:endParaRPr lang="ru-RU" altLang="ru-RU" sz="2800" dirty="0" smtClean="0"/>
          </a:p>
          <a:p>
            <a:pPr eaLnBrk="1" hangingPunct="1">
              <a:lnSpc>
                <a:spcPct val="80000"/>
              </a:lnSpc>
              <a:spcBef>
                <a:spcPct val="0"/>
              </a:spcBef>
            </a:pPr>
            <a:endParaRPr lang="ru-RU" altLang="ru-RU" sz="2800" dirty="0" smtClean="0"/>
          </a:p>
        </p:txBody>
      </p:sp>
      <p:sp>
        <p:nvSpPr>
          <p:cNvPr id="3076" name="Rectangle 5"/>
          <p:cNvSpPr>
            <a:spLocks noChangeArrowheads="1"/>
          </p:cNvSpPr>
          <p:nvPr/>
        </p:nvSpPr>
        <p:spPr bwMode="auto">
          <a:xfrm>
            <a:off x="2700338" y="4581525"/>
            <a:ext cx="5795962" cy="1643527"/>
          </a:xfrm>
          <a:prstGeom prst="rect">
            <a:avLst/>
          </a:prstGeom>
          <a:noFill/>
          <a:ln w="9525">
            <a:noFill/>
            <a:miter lim="800000"/>
            <a:headEnd/>
            <a:tailEnd/>
          </a:ln>
        </p:spPr>
        <p:txBody>
          <a:bodyPr>
            <a:spAutoFit/>
          </a:bodyPr>
          <a:lstStyle/>
          <a:p>
            <a:pPr algn="r">
              <a:buFont typeface="Wingdings" panose="05000000000000000000" pitchFamily="2" charset="2"/>
              <a:buNone/>
            </a:pPr>
            <a:r>
              <a:rPr lang="ru-RU" altLang="ru-RU" sz="1400" dirty="0" err="1">
                <a:latin typeface="Times New Roman" panose="02020603050405020304" pitchFamily="18" charset="0"/>
                <a:cs typeface="Times New Roman" panose="02020603050405020304" pitchFamily="18" charset="0"/>
              </a:rPr>
              <a:t>Кутепова</a:t>
            </a:r>
            <a:r>
              <a:rPr lang="ru-RU" altLang="ru-RU" sz="1400" dirty="0">
                <a:latin typeface="Times New Roman" panose="02020603050405020304" pitchFamily="18" charset="0"/>
                <a:cs typeface="Times New Roman" panose="02020603050405020304" pitchFamily="18" charset="0"/>
              </a:rPr>
              <a:t> Елена Николаевна, </a:t>
            </a:r>
            <a:r>
              <a:rPr lang="ru-RU" altLang="ru-RU" sz="1400" dirty="0" err="1">
                <a:latin typeface="Times New Roman" panose="02020603050405020304" pitchFamily="18" charset="0"/>
                <a:cs typeface="Times New Roman" panose="02020603050405020304" pitchFamily="18" charset="0"/>
              </a:rPr>
              <a:t>канд.пед.наук</a:t>
            </a:r>
            <a:r>
              <a:rPr lang="ru-RU" altLang="ru-RU" sz="1400" dirty="0">
                <a:latin typeface="Times New Roman" panose="02020603050405020304" pitchFamily="18" charset="0"/>
                <a:cs typeface="Times New Roman" panose="02020603050405020304" pitchFamily="18" charset="0"/>
              </a:rPr>
              <a:t>, доцент,</a:t>
            </a:r>
          </a:p>
          <a:p>
            <a:pPr algn="r">
              <a:buFontTx/>
              <a:buNone/>
            </a:pPr>
            <a:r>
              <a:rPr lang="ru-RU" altLang="ru-RU" sz="1400" dirty="0" err="1">
                <a:latin typeface="Times New Roman" panose="02020603050405020304" pitchFamily="18" charset="0"/>
                <a:cs typeface="Times New Roman" panose="02020603050405020304" pitchFamily="18" charset="0"/>
              </a:rPr>
              <a:t>зам.директора</a:t>
            </a:r>
            <a:endParaRPr lang="ru-RU" altLang="ru-RU" sz="1400" dirty="0">
              <a:latin typeface="Times New Roman" panose="02020603050405020304" pitchFamily="18" charset="0"/>
              <a:cs typeface="Times New Roman" panose="02020603050405020304" pitchFamily="18" charset="0"/>
            </a:endParaRPr>
          </a:p>
          <a:p>
            <a:pPr algn="r">
              <a:buFont typeface="Wingdings" panose="05000000000000000000" pitchFamily="2" charset="2"/>
              <a:buNone/>
            </a:pPr>
            <a:r>
              <a:rPr lang="ru-RU" altLang="ru-RU" sz="1400" dirty="0">
                <a:latin typeface="Times New Roman" panose="02020603050405020304" pitchFamily="18" charset="0"/>
                <a:cs typeface="Times New Roman" panose="02020603050405020304" pitchFamily="18" charset="0"/>
              </a:rPr>
              <a:t> Института изучения детства, семьи и воспитания РАО,</a:t>
            </a:r>
          </a:p>
          <a:p>
            <a:pPr algn="r">
              <a:buFont typeface="Wingdings" panose="05000000000000000000" pitchFamily="2" charset="2"/>
              <a:buNone/>
            </a:pPr>
            <a:r>
              <a:rPr lang="ru-RU" altLang="ru-RU" sz="1400" dirty="0" err="1">
                <a:latin typeface="Times New Roman" panose="02020603050405020304" pitchFamily="18" charset="0"/>
                <a:cs typeface="Times New Roman" panose="02020603050405020304" pitchFamily="18" charset="0"/>
              </a:rPr>
              <a:t>ст.н.сотр</a:t>
            </a:r>
            <a:r>
              <a:rPr lang="ru-RU" altLang="ru-RU" sz="1400" dirty="0">
                <a:latin typeface="Times New Roman" panose="02020603050405020304" pitchFamily="18" charset="0"/>
                <a:cs typeface="Times New Roman" panose="02020603050405020304" pitchFamily="18" charset="0"/>
              </a:rPr>
              <a:t>. Института проблем  инклюзивного образования</a:t>
            </a:r>
          </a:p>
          <a:p>
            <a:pPr algn="r">
              <a:buFont typeface="Wingdings" panose="05000000000000000000" pitchFamily="2" charset="2"/>
              <a:buNone/>
            </a:pPr>
            <a:r>
              <a:rPr lang="ru-RU" altLang="ru-RU" sz="1400" dirty="0">
                <a:latin typeface="Times New Roman" panose="02020603050405020304" pitchFamily="18" charset="0"/>
                <a:cs typeface="Times New Roman" panose="02020603050405020304" pitchFamily="18" charset="0"/>
              </a:rPr>
              <a:t> МГППУ</a:t>
            </a:r>
            <a:endParaRPr lang="en-US" altLang="ru-RU" sz="1400" dirty="0">
              <a:latin typeface="Times New Roman" panose="02020603050405020304" pitchFamily="18" charset="0"/>
              <a:cs typeface="Times New Roman" panose="02020603050405020304" pitchFamily="18" charset="0"/>
            </a:endParaRPr>
          </a:p>
          <a:p>
            <a:pPr algn="r" eaLnBrk="0" hangingPunct="0">
              <a:spcBef>
                <a:spcPct val="20000"/>
              </a:spcBef>
              <a:buClr>
                <a:schemeClr val="folHlink"/>
              </a:buClr>
              <a:buSzPct val="60000"/>
              <a:buFont typeface="Wingdings" pitchFamily="2" charset="2"/>
              <a:buNone/>
            </a:pPr>
            <a:endParaRPr lang="ru-RU" altLang="ru-RU" sz="1400" dirty="0" smtClean="0">
              <a:latin typeface="Times New Roman" pitchFamily="18" charset="0"/>
            </a:endParaRPr>
          </a:p>
          <a:p>
            <a:pPr algn="r"/>
            <a:r>
              <a:rPr lang="ru-RU" altLang="ru-RU" sz="1400" dirty="0" smtClean="0">
                <a:latin typeface="Times New Roman" pitchFamily="18" charset="0"/>
              </a:rPr>
              <a:t>                                 Москва, 2017 год</a:t>
            </a:r>
            <a:endParaRPr lang="ru-RU" altLang="ru-RU" sz="1400"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ru-RU" sz="2000" b="1" smtClean="0"/>
              <a:t>Статья 12. Образовательные программы</a:t>
            </a:r>
            <a:r>
              <a:rPr lang="ru-RU" sz="2000" smtClean="0"/>
              <a:t/>
            </a:r>
            <a:br>
              <a:rPr lang="ru-RU" sz="2000" smtClean="0"/>
            </a:br>
            <a:endParaRPr lang="ru-RU" sz="2000" smtClean="0"/>
          </a:p>
        </p:txBody>
      </p:sp>
      <p:sp>
        <p:nvSpPr>
          <p:cNvPr id="3" name="Объект 2"/>
          <p:cNvSpPr>
            <a:spLocks noGrp="1"/>
          </p:cNvSpPr>
          <p:nvPr>
            <p:ph idx="1"/>
          </p:nvPr>
        </p:nvSpPr>
        <p:spPr>
          <a:xfrm>
            <a:off x="250825" y="1773238"/>
            <a:ext cx="8704263" cy="4824412"/>
          </a:xfrm>
        </p:spPr>
        <p:txBody>
          <a:bodyPr/>
          <a:lstStyle/>
          <a:p>
            <a:pPr marL="0" indent="0" algn="just">
              <a:buFont typeface="Wingdings" pitchFamily="2" charset="2"/>
              <a:buNone/>
              <a:defRPr/>
            </a:pPr>
            <a:r>
              <a:rPr lang="ru-RU" sz="2000" dirty="0"/>
              <a:t>1. Образовательные программы определяют содержание образования. </a:t>
            </a:r>
            <a:endParaRPr lang="ru-RU" sz="2000" dirty="0" smtClean="0"/>
          </a:p>
          <a:p>
            <a:pPr marL="0" indent="0" algn="just">
              <a:buFont typeface="Wingdings" pitchFamily="2" charset="2"/>
              <a:buNone/>
              <a:defRPr/>
            </a:pPr>
            <a:r>
              <a:rPr lang="ru-RU" sz="2000" dirty="0"/>
              <a:t>3. К основным образовательным программам относятся:</a:t>
            </a:r>
          </a:p>
          <a:p>
            <a:pPr marL="0" indent="0" algn="just">
              <a:buFont typeface="Wingdings" pitchFamily="2" charset="2"/>
              <a:buNone/>
              <a:defRPr/>
            </a:pPr>
            <a:r>
              <a:rPr lang="ru-RU" sz="2000" b="1" dirty="0" smtClean="0"/>
              <a:t>основные </a:t>
            </a:r>
            <a:r>
              <a:rPr lang="ru-RU" sz="2000" b="1" dirty="0"/>
              <a:t>общеобразовательные программы </a:t>
            </a:r>
            <a:r>
              <a:rPr lang="ru-RU" sz="2000" dirty="0"/>
              <a:t>- образовательные программы дошкольного образования, </a:t>
            </a:r>
            <a:r>
              <a:rPr lang="ru-RU" sz="2000" dirty="0" smtClean="0"/>
              <a:t>образовательные </a:t>
            </a:r>
            <a:r>
              <a:rPr lang="ru-RU" sz="2000" dirty="0"/>
              <a:t>программы начального общего образования, образовательные программы основного общего образования, образовательные программы среднего общего образования</a:t>
            </a:r>
            <a:r>
              <a:rPr lang="ru-RU" sz="2000" dirty="0" smtClean="0"/>
              <a:t>;</a:t>
            </a:r>
          </a:p>
          <a:p>
            <a:pPr marL="0" indent="0" algn="just">
              <a:buFont typeface="Wingdings" pitchFamily="2" charset="2"/>
              <a:buNone/>
              <a:defRPr/>
            </a:pPr>
            <a:r>
              <a:rPr lang="ru-RU" sz="2000" dirty="0"/>
              <a:t>5. Образовательные программы самостоятельно разрабатываются и утверждаются организацией, осуществляющей образовательную деятельность, если настоящим Федеральным законом не установлено иное.</a:t>
            </a:r>
          </a:p>
          <a:p>
            <a:pPr marL="0" indent="0" algn="just">
              <a:buFont typeface="Wingdings" pitchFamily="2" charset="2"/>
              <a:buNone/>
              <a:defRPr/>
            </a:pPr>
            <a:r>
              <a:rPr lang="ru-RU" sz="2000" dirty="0" smtClean="0"/>
              <a:t>9</a:t>
            </a:r>
            <a:r>
              <a:rPr lang="ru-RU" sz="2000" dirty="0"/>
              <a:t>. Примерные основные образовательные программы разрабатываются с учетом их уровня и направленности на основе федеральных государственных образовательных стандартов, если иное не установлено настоящим Федеральным законом.</a:t>
            </a:r>
          </a:p>
          <a:p>
            <a:pPr marL="0" indent="0" algn="just">
              <a:buFont typeface="Wingdings" pitchFamily="2" charset="2"/>
              <a:buNone/>
              <a:defRPr/>
            </a:pPr>
            <a:endParaRPr lang="ru-RU" sz="1800" dirty="0"/>
          </a:p>
          <a:p>
            <a:pPr marL="0" indent="0">
              <a:buFont typeface="Wingdings" pitchFamily="2" charset="2"/>
              <a:buNone/>
              <a:defRPr/>
            </a:pPr>
            <a:endParaRPr lang="ru-RU" sz="2000" dirty="0"/>
          </a:p>
          <a:p>
            <a:pPr>
              <a:defRPr/>
            </a:pPr>
            <a:endParaRPr lang="ru-RU" sz="2000" dirty="0"/>
          </a:p>
        </p:txBody>
      </p:sp>
    </p:spTree>
    <p:extLst>
      <p:ext uri="{BB962C8B-B14F-4D97-AF65-F5344CB8AC3E}">
        <p14:creationId xmlns="" xmlns:p14="http://schemas.microsoft.com/office/powerpoint/2010/main" val="375501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sz="1800" b="1" smtClean="0"/>
              <a:t>Статья 11. Федеральные государственные образовательные стандарты и федеральные государственные требования. Образовательные стандарты</a:t>
            </a:r>
            <a:endParaRPr lang="ru-RU" sz="1800" smtClean="0">
              <a:solidFill>
                <a:srgbClr val="FF0000"/>
              </a:solidFill>
            </a:endParaRPr>
          </a:p>
        </p:txBody>
      </p:sp>
      <p:sp>
        <p:nvSpPr>
          <p:cNvPr id="6147" name="Содержимое 2"/>
          <p:cNvSpPr>
            <a:spLocks noGrp="1"/>
          </p:cNvSpPr>
          <p:nvPr>
            <p:ph idx="1"/>
          </p:nvPr>
        </p:nvSpPr>
        <p:spPr>
          <a:xfrm>
            <a:off x="468313" y="2017713"/>
            <a:ext cx="8486775" cy="4114800"/>
          </a:xfrm>
        </p:spPr>
        <p:txBody>
          <a:bodyPr/>
          <a:lstStyle/>
          <a:p>
            <a:pPr marL="0" indent="0" algn="just">
              <a:buFont typeface="Wingdings" pitchFamily="2" charset="2"/>
              <a:buNone/>
              <a:defRPr/>
            </a:pPr>
            <a:r>
              <a:rPr lang="ru-RU" sz="2000" dirty="0"/>
              <a:t>4. Федеральными государственными образовательными стандартами устанавливаются </a:t>
            </a:r>
            <a:r>
              <a:rPr lang="ru-RU" sz="2000" b="1" dirty="0"/>
              <a:t>сроки получения </a:t>
            </a:r>
            <a:r>
              <a:rPr lang="ru-RU" sz="2000" dirty="0"/>
              <a:t>общего образования </a:t>
            </a:r>
            <a:r>
              <a:rPr lang="ru-RU" sz="2000" dirty="0" smtClean="0"/>
              <a:t>(ФГОС ДО, НОО и  ООО – дети с ОВЗ +1 год)</a:t>
            </a:r>
          </a:p>
          <a:p>
            <a:pPr marL="0" indent="0" algn="just">
              <a:buFont typeface="Wingdings" pitchFamily="2" charset="2"/>
              <a:buNone/>
              <a:defRPr/>
            </a:pPr>
            <a:r>
              <a:rPr lang="ru-RU" sz="2000" dirty="0"/>
              <a:t>5. Федеральные государственные образовательные стандарты общего образования разрабатываются </a:t>
            </a:r>
            <a:r>
              <a:rPr lang="ru-RU" sz="2000" b="1" dirty="0"/>
              <a:t>по уровням </a:t>
            </a:r>
            <a:r>
              <a:rPr lang="ru-RU" sz="2000" b="1" dirty="0" smtClean="0"/>
              <a:t>образования</a:t>
            </a:r>
          </a:p>
          <a:p>
            <a:pPr marL="0" indent="0" algn="just">
              <a:buFont typeface="Wingdings" pitchFamily="2" charset="2"/>
              <a:buNone/>
              <a:defRPr/>
            </a:pPr>
            <a:r>
              <a:rPr lang="ru-RU" sz="2000" dirty="0"/>
              <a:t>6. В целях обеспечения реализации права на образование обучающихся с ограниченными возможностями здоровья устанавливаются федеральные государственные образовательные стандарты образования указанных лиц или включаются в федеральные государственные образовательные стандарты специальные </a:t>
            </a:r>
            <a:r>
              <a:rPr lang="ru-RU" sz="2000" dirty="0" smtClean="0"/>
              <a:t>требования – ФГОС основного общего образования и ФГОС среднего общего образования.</a:t>
            </a:r>
            <a:endParaRPr lang="ru-RU" sz="2000" dirty="0"/>
          </a:p>
          <a:p>
            <a:pPr>
              <a:defRPr/>
            </a:pPr>
            <a:endParaRPr lang="ru-RU" sz="2000" dirty="0" smtClean="0"/>
          </a:p>
        </p:txBody>
      </p:sp>
    </p:spTree>
    <p:extLst>
      <p:ext uri="{BB962C8B-B14F-4D97-AF65-F5344CB8AC3E}">
        <p14:creationId xmlns="" xmlns:p14="http://schemas.microsoft.com/office/powerpoint/2010/main" val="2081948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ru-RU" altLang="ru-RU" sz="2800" b="1" dirty="0" smtClean="0">
                <a:solidFill>
                  <a:srgbClr val="000000"/>
                </a:solidFill>
                <a:latin typeface="Times New Roman" pitchFamily="18" charset="0"/>
                <a:cs typeface="Times New Roman" pitchFamily="18" charset="0"/>
              </a:rPr>
              <a:t>Федеральный закон от 29.12.2012 N 273-ФЗ</a:t>
            </a:r>
            <a:br>
              <a:rPr lang="ru-RU" altLang="ru-RU" sz="2800" b="1" dirty="0" smtClean="0">
                <a:solidFill>
                  <a:srgbClr val="000000"/>
                </a:solidFill>
                <a:latin typeface="Times New Roman" pitchFamily="18" charset="0"/>
                <a:cs typeface="Times New Roman" pitchFamily="18" charset="0"/>
              </a:rPr>
            </a:br>
            <a:r>
              <a:rPr lang="ru-RU" altLang="ru-RU" sz="2800" b="1" dirty="0" smtClean="0">
                <a:solidFill>
                  <a:srgbClr val="000000"/>
                </a:solidFill>
                <a:latin typeface="Times New Roman" pitchFamily="18" charset="0"/>
                <a:cs typeface="Times New Roman" pitchFamily="18" charset="0"/>
              </a:rPr>
              <a:t>(ред. от 23.07.2013)</a:t>
            </a:r>
            <a:br>
              <a:rPr lang="ru-RU" altLang="ru-RU" sz="2800" b="1" dirty="0" smtClean="0">
                <a:solidFill>
                  <a:srgbClr val="000000"/>
                </a:solidFill>
                <a:latin typeface="Times New Roman" pitchFamily="18" charset="0"/>
                <a:cs typeface="Times New Roman" pitchFamily="18" charset="0"/>
              </a:rPr>
            </a:br>
            <a:r>
              <a:rPr lang="ru-RU" altLang="ru-RU" sz="2800" b="1" dirty="0" smtClean="0">
                <a:solidFill>
                  <a:srgbClr val="000000"/>
                </a:solidFill>
                <a:latin typeface="Times New Roman" pitchFamily="18" charset="0"/>
                <a:cs typeface="Times New Roman" pitchFamily="18" charset="0"/>
              </a:rPr>
              <a:t>"Об образовании в Российской Федерации"</a:t>
            </a:r>
          </a:p>
        </p:txBody>
      </p:sp>
      <p:sp>
        <p:nvSpPr>
          <p:cNvPr id="8195" name="Rectangle 3"/>
          <p:cNvSpPr>
            <a:spLocks noGrp="1" noChangeArrowheads="1"/>
          </p:cNvSpPr>
          <p:nvPr>
            <p:ph type="body" idx="1"/>
          </p:nvPr>
        </p:nvSpPr>
        <p:spPr/>
        <p:txBody>
          <a:bodyPr/>
          <a:lstStyle/>
          <a:p>
            <a:pPr eaLnBrk="1" hangingPunct="1">
              <a:lnSpc>
                <a:spcPct val="80000"/>
              </a:lnSpc>
            </a:pPr>
            <a:r>
              <a:rPr lang="ru-RU" altLang="ru-RU" sz="2400" b="1" smtClean="0">
                <a:solidFill>
                  <a:schemeClr val="folHlink"/>
                </a:solidFill>
                <a:latin typeface="Times New Roman" pitchFamily="18" charset="0"/>
              </a:rPr>
              <a:t>обучающийся с ограниченными возможностями здоровья</a:t>
            </a:r>
            <a:r>
              <a:rPr lang="ru-RU" altLang="ru-RU" sz="2400" smtClean="0">
                <a:latin typeface="Times New Roman" pitchFamily="18" charset="0"/>
              </a:rPr>
              <a:t> - 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 </a:t>
            </a:r>
          </a:p>
          <a:p>
            <a:pPr eaLnBrk="1" hangingPunct="1">
              <a:lnSpc>
                <a:spcPct val="80000"/>
              </a:lnSpc>
            </a:pPr>
            <a:endParaRPr lang="ru-RU" altLang="ru-RU" sz="2400" smtClean="0">
              <a:latin typeface="Times New Roman" pitchFamily="18" charset="0"/>
            </a:endParaRPr>
          </a:p>
          <a:p>
            <a:pPr>
              <a:lnSpc>
                <a:spcPct val="80000"/>
              </a:lnSpc>
            </a:pPr>
            <a:r>
              <a:rPr lang="ru-RU" altLang="ru-RU" sz="2400" b="1" smtClean="0">
                <a:solidFill>
                  <a:schemeClr val="folHlink"/>
                </a:solidFill>
                <a:latin typeface="Times New Roman" pitchFamily="18" charset="0"/>
              </a:rPr>
              <a:t>индивидуальный учебный план</a:t>
            </a:r>
            <a:r>
              <a:rPr lang="ru-RU" altLang="ru-RU" sz="2400" smtClean="0">
                <a:latin typeface="Times New Roman" pitchFamily="18" charset="0"/>
              </a:rPr>
              <a:t> - учебный план,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altLang="ru-RU" sz="2400" b="1" smtClean="0">
                <a:latin typeface="Times New Roman" pitchFamily="18" charset="0"/>
              </a:rPr>
              <a:t>Положение о психолого-медико-педагогической комиссии Москва </a:t>
            </a:r>
            <a:br>
              <a:rPr lang="ru-RU" altLang="ru-RU" sz="2400" b="1" smtClean="0">
                <a:latin typeface="Times New Roman" pitchFamily="18" charset="0"/>
              </a:rPr>
            </a:br>
            <a:r>
              <a:rPr lang="ru-RU" altLang="ru-RU" sz="2000" b="1" smtClean="0">
                <a:latin typeface="Times New Roman" pitchFamily="18" charset="0"/>
              </a:rPr>
              <a:t>(Утверждено Приказом Министерства образования и науки Российской Федерации от 20 сентября 2013 г. N 1082 г. )</a:t>
            </a:r>
          </a:p>
        </p:txBody>
      </p:sp>
      <p:sp>
        <p:nvSpPr>
          <p:cNvPr id="26627" name="Rectangle 3"/>
          <p:cNvSpPr>
            <a:spLocks noGrp="1" noChangeArrowheads="1"/>
          </p:cNvSpPr>
          <p:nvPr>
            <p:ph type="body" idx="1"/>
          </p:nvPr>
        </p:nvSpPr>
        <p:spPr>
          <a:xfrm>
            <a:off x="539552" y="2017713"/>
            <a:ext cx="8415536" cy="4114800"/>
          </a:xfrm>
        </p:spPr>
        <p:txBody>
          <a:bodyPr/>
          <a:lstStyle/>
          <a:p>
            <a:pPr marL="0" indent="0" algn="just" eaLnBrk="1" hangingPunct="1">
              <a:buNone/>
            </a:pPr>
            <a:r>
              <a:rPr lang="ru-RU" altLang="ru-RU" sz="2400" dirty="0" smtClean="0"/>
              <a:t>2. Комиссия создается в целях своевременного </a:t>
            </a:r>
            <a:r>
              <a:rPr lang="ru-RU" altLang="ru-RU" sz="2400" b="1" dirty="0" smtClean="0"/>
              <a:t>выявления детей с особенностями </a:t>
            </a:r>
            <a:r>
              <a:rPr lang="ru-RU" altLang="ru-RU" sz="2400" dirty="0" smtClean="0"/>
              <a:t>в физическом и (или) психическом развитии и (или) отклонениями в поведении, проведения их комплексного психолого-медико-педагогического обследования и подготовки по результатам обследования рекомендаций по оказанию им психолого-медико-педагогической помощи и организации их обучения и воспитания, а также подтверждения, уточнения или изменения ранее данных рекомендаций.</a:t>
            </a:r>
          </a:p>
        </p:txBody>
      </p:sp>
    </p:spTree>
    <p:extLst>
      <p:ext uri="{BB962C8B-B14F-4D97-AF65-F5344CB8AC3E}">
        <p14:creationId xmlns="" xmlns:p14="http://schemas.microsoft.com/office/powerpoint/2010/main" val="3712649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altLang="ru-RU" sz="3200" b="1" smtClean="0">
                <a:latin typeface="Times New Roman" pitchFamily="18" charset="0"/>
              </a:rPr>
              <a:t>II. Основные направления деятельности и права комиссии</a:t>
            </a:r>
          </a:p>
        </p:txBody>
      </p:sp>
      <p:sp>
        <p:nvSpPr>
          <p:cNvPr id="27651" name="Rectangle 3"/>
          <p:cNvSpPr>
            <a:spLocks noGrp="1" noChangeArrowheads="1"/>
          </p:cNvSpPr>
          <p:nvPr>
            <p:ph type="body" idx="1"/>
          </p:nvPr>
        </p:nvSpPr>
        <p:spPr>
          <a:xfrm>
            <a:off x="395536" y="2060574"/>
            <a:ext cx="7988052" cy="4608785"/>
          </a:xfrm>
        </p:spPr>
        <p:txBody>
          <a:bodyPr/>
          <a:lstStyle/>
          <a:p>
            <a:pPr marL="0" indent="0" algn="just" eaLnBrk="1" hangingPunct="1">
              <a:lnSpc>
                <a:spcPct val="80000"/>
              </a:lnSpc>
              <a:buNone/>
            </a:pPr>
            <a:r>
              <a:rPr lang="ru-RU" altLang="ru-RU" sz="2000" dirty="0" smtClean="0"/>
              <a:t>а) проведение </a:t>
            </a:r>
            <a:r>
              <a:rPr lang="ru-RU" altLang="ru-RU" sz="2000" b="1" dirty="0" smtClean="0"/>
              <a:t>обследования</a:t>
            </a:r>
            <a:r>
              <a:rPr lang="ru-RU" altLang="ru-RU" sz="2000" dirty="0" smtClean="0"/>
              <a:t> детей в возрасте от 0 до 18 лет в целях своевременного выявления особенностей в физическом и (или) психическом развитии и (или) отклонений в поведении детей;</a:t>
            </a:r>
          </a:p>
          <a:p>
            <a:pPr marL="0" indent="0" algn="just" eaLnBrk="1" hangingPunct="1">
              <a:lnSpc>
                <a:spcPct val="80000"/>
              </a:lnSpc>
              <a:buNone/>
            </a:pPr>
            <a:r>
              <a:rPr lang="ru-RU" altLang="ru-RU" sz="2000" dirty="0" smtClean="0"/>
              <a:t>б) </a:t>
            </a:r>
            <a:r>
              <a:rPr lang="ru-RU" altLang="ru-RU" sz="2000" b="1" dirty="0" smtClean="0"/>
              <a:t>подготовка</a:t>
            </a:r>
            <a:r>
              <a:rPr lang="ru-RU" altLang="ru-RU" sz="2000" dirty="0" smtClean="0"/>
              <a:t> по результатам обследования </a:t>
            </a:r>
            <a:r>
              <a:rPr lang="ru-RU" altLang="ru-RU" sz="2000" b="1" dirty="0" smtClean="0"/>
              <a:t>рекомендаций</a:t>
            </a:r>
            <a:r>
              <a:rPr lang="ru-RU" altLang="ru-RU" sz="2000" dirty="0" smtClean="0"/>
              <a:t> по оказанию детям психолого-медико-педагогической помощи и организации их обучения и воспитания, подтверждение, уточнение или изменение ранее данных комиссией рекомендаций;</a:t>
            </a:r>
          </a:p>
          <a:p>
            <a:pPr marL="0" indent="0" algn="just" eaLnBrk="1" hangingPunct="1">
              <a:lnSpc>
                <a:spcPct val="80000"/>
              </a:lnSpc>
              <a:buNone/>
            </a:pPr>
            <a:r>
              <a:rPr lang="ru-RU" altLang="ru-RU" sz="2000" dirty="0" smtClean="0"/>
              <a:t>в) оказание </a:t>
            </a:r>
            <a:r>
              <a:rPr lang="ru-RU" altLang="ru-RU" sz="2000" b="1" dirty="0" smtClean="0"/>
              <a:t>консультативной помощи </a:t>
            </a:r>
            <a:r>
              <a:rPr lang="ru-RU" altLang="ru-RU" sz="2000" dirty="0" smtClean="0"/>
              <a:t>родителям (законным представителям) детей, работникам образовательных организаций, организаций, осуществляющих социальное обслуживание, медицинских организаций, других организаций по вопросам воспитания, обучения и коррекции нарушений развития детей с ограниченными возможностями здоровья и (или) </a:t>
            </a:r>
            <a:r>
              <a:rPr lang="ru-RU" altLang="ru-RU" sz="2000" dirty="0" err="1" smtClean="0"/>
              <a:t>девиантным</a:t>
            </a:r>
            <a:r>
              <a:rPr lang="ru-RU" altLang="ru-RU" sz="2000" dirty="0" smtClean="0"/>
              <a:t> (общественно опасным) поведением;</a:t>
            </a:r>
          </a:p>
        </p:txBody>
      </p:sp>
    </p:spTree>
    <p:extLst>
      <p:ext uri="{BB962C8B-B14F-4D97-AF65-F5344CB8AC3E}">
        <p14:creationId xmlns="" xmlns:p14="http://schemas.microsoft.com/office/powerpoint/2010/main" val="335048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altLang="ru-RU" sz="3200" b="1" smtClean="0">
                <a:latin typeface="Times New Roman" pitchFamily="18" charset="0"/>
              </a:rPr>
              <a:t>II. Основные направления деятельности и права комиссии</a:t>
            </a:r>
          </a:p>
        </p:txBody>
      </p:sp>
      <p:sp>
        <p:nvSpPr>
          <p:cNvPr id="27651" name="Rectangle 3"/>
          <p:cNvSpPr>
            <a:spLocks noGrp="1" noChangeArrowheads="1"/>
          </p:cNvSpPr>
          <p:nvPr>
            <p:ph type="body" idx="1"/>
          </p:nvPr>
        </p:nvSpPr>
        <p:spPr>
          <a:xfrm>
            <a:off x="395536" y="2060574"/>
            <a:ext cx="7988052" cy="4608785"/>
          </a:xfrm>
        </p:spPr>
        <p:txBody>
          <a:bodyPr/>
          <a:lstStyle/>
          <a:p>
            <a:r>
              <a:rPr lang="ru-RU" sz="2000" dirty="0" smtClean="0"/>
              <a:t>21</a:t>
            </a:r>
            <a:r>
              <a:rPr lang="ru-RU" sz="2000" dirty="0"/>
              <a:t>. В заключении комиссии, заполненном на бланке, указываются:</a:t>
            </a:r>
          </a:p>
          <a:p>
            <a:pPr algn="just"/>
            <a:r>
              <a:rPr lang="ru-RU" sz="2000" b="1" dirty="0"/>
              <a:t>обоснованные выводы </a:t>
            </a:r>
            <a:r>
              <a:rPr lang="ru-RU" sz="2000" dirty="0"/>
              <a:t>о наличии либо отсутствии у ребенка особенностей в физическом и (или) психическом развитии и (или) отклонений в поведении и наличии либо отсутствии необходимости создания условий для получения ребенком образования, коррекции нарушений развития и социальной адаптации на основе специальных педагогических подходов;</a:t>
            </a:r>
          </a:p>
          <a:p>
            <a:pPr algn="just"/>
            <a:r>
              <a:rPr lang="ru-RU" sz="2000" b="1" dirty="0"/>
              <a:t>рекомендации </a:t>
            </a:r>
            <a:r>
              <a:rPr lang="ru-RU" sz="2000" dirty="0"/>
              <a:t>по определению формы получения </a:t>
            </a:r>
            <a:r>
              <a:rPr lang="ru-RU" sz="2000" i="1" dirty="0">
                <a:solidFill>
                  <a:srgbClr val="FF0000"/>
                </a:solidFill>
              </a:rPr>
              <a:t>образования</a:t>
            </a:r>
            <a:r>
              <a:rPr lang="ru-RU" sz="2000" dirty="0"/>
              <a:t>, образовательной программы, которую ребенок может освоить, форм и методов психолого-медико-педагогической помощи, созданию специальных условий для получения образования.</a:t>
            </a:r>
          </a:p>
        </p:txBody>
      </p:sp>
    </p:spTree>
    <p:extLst>
      <p:ext uri="{BB962C8B-B14F-4D97-AF65-F5344CB8AC3E}">
        <p14:creationId xmlns="" xmlns:p14="http://schemas.microsoft.com/office/powerpoint/2010/main" val="3025313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ru-RU" altLang="ru-RU" sz="2800" b="1" smtClean="0">
                <a:solidFill>
                  <a:srgbClr val="000000"/>
                </a:solidFill>
                <a:latin typeface="Times New Roman" pitchFamily="18" charset="0"/>
                <a:cs typeface="Times New Roman" pitchFamily="18" charset="0"/>
              </a:rPr>
              <a:t>Федеральный закон от 29.12.2012 N 273-ФЗ</a:t>
            </a:r>
            <a:br>
              <a:rPr lang="ru-RU" altLang="ru-RU" sz="2800" b="1" smtClean="0">
                <a:solidFill>
                  <a:srgbClr val="000000"/>
                </a:solidFill>
                <a:latin typeface="Times New Roman" pitchFamily="18" charset="0"/>
                <a:cs typeface="Times New Roman" pitchFamily="18" charset="0"/>
              </a:rPr>
            </a:br>
            <a:r>
              <a:rPr lang="ru-RU" altLang="ru-RU" sz="2800" b="1" smtClean="0">
                <a:solidFill>
                  <a:srgbClr val="000000"/>
                </a:solidFill>
                <a:latin typeface="Times New Roman" pitchFamily="18" charset="0"/>
                <a:cs typeface="Times New Roman" pitchFamily="18" charset="0"/>
              </a:rPr>
              <a:t>(ред. от 23.07.2013)</a:t>
            </a:r>
            <a:br>
              <a:rPr lang="ru-RU" altLang="ru-RU" sz="2800" b="1" smtClean="0">
                <a:solidFill>
                  <a:srgbClr val="000000"/>
                </a:solidFill>
                <a:latin typeface="Times New Roman" pitchFamily="18" charset="0"/>
                <a:cs typeface="Times New Roman" pitchFamily="18" charset="0"/>
              </a:rPr>
            </a:br>
            <a:r>
              <a:rPr lang="ru-RU" altLang="ru-RU" sz="2800" b="1" smtClean="0">
                <a:solidFill>
                  <a:srgbClr val="000000"/>
                </a:solidFill>
                <a:latin typeface="Times New Roman" pitchFamily="18" charset="0"/>
                <a:cs typeface="Times New Roman" pitchFamily="18" charset="0"/>
              </a:rPr>
              <a:t>"Об образовании в Российской Федерации"</a:t>
            </a:r>
          </a:p>
        </p:txBody>
      </p:sp>
      <p:sp>
        <p:nvSpPr>
          <p:cNvPr id="9219" name="Rectangle 3"/>
          <p:cNvSpPr>
            <a:spLocks noGrp="1" noChangeArrowheads="1"/>
          </p:cNvSpPr>
          <p:nvPr>
            <p:ph type="body" idx="1"/>
          </p:nvPr>
        </p:nvSpPr>
        <p:spPr/>
        <p:txBody>
          <a:bodyPr/>
          <a:lstStyle/>
          <a:p>
            <a:pPr algn="just">
              <a:lnSpc>
                <a:spcPct val="90000"/>
              </a:lnSpc>
            </a:pPr>
            <a:r>
              <a:rPr lang="ru-RU" altLang="ru-RU" sz="2400" b="1" smtClean="0">
                <a:solidFill>
                  <a:schemeClr val="folHlink"/>
                </a:solidFill>
                <a:latin typeface="Times New Roman" pitchFamily="18" charset="0"/>
              </a:rPr>
              <a:t>инклюзивное образование</a:t>
            </a:r>
            <a:r>
              <a:rPr lang="ru-RU" altLang="ru-RU" sz="2400" smtClean="0">
                <a:latin typeface="Times New Roman" pitchFamily="18" charset="0"/>
              </a:rPr>
              <a:t> -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a:t>
            </a:r>
          </a:p>
          <a:p>
            <a:pPr algn="just">
              <a:lnSpc>
                <a:spcPct val="90000"/>
              </a:lnSpc>
            </a:pPr>
            <a:r>
              <a:rPr lang="ru-RU" altLang="ru-RU" sz="2400" b="1" smtClean="0">
                <a:solidFill>
                  <a:schemeClr val="folHlink"/>
                </a:solidFill>
                <a:latin typeface="Times New Roman" pitchFamily="18" charset="0"/>
                <a:cs typeface="Times New Roman" pitchFamily="18" charset="0"/>
              </a:rPr>
              <a:t>адаптированная образовательная программа</a:t>
            </a:r>
            <a:r>
              <a:rPr lang="ru-RU" altLang="ru-RU" sz="2400" smtClean="0">
                <a:solidFill>
                  <a:srgbClr val="000000"/>
                </a:solidFill>
                <a:latin typeface="Times New Roman" pitchFamily="18" charset="0"/>
                <a:cs typeface="Times New Roman" pitchFamily="18" charset="0"/>
              </a:rPr>
              <a:t> - образовательная программа, адаптированная для обучения лиц с ограниченными возможностями здоровья с учетом особенностей их психофизического развития, </a:t>
            </a:r>
            <a:r>
              <a:rPr lang="ru-RU" altLang="ru-RU" sz="2400" b="1" smtClean="0">
                <a:solidFill>
                  <a:srgbClr val="000000"/>
                </a:solidFill>
                <a:latin typeface="Times New Roman" pitchFamily="18" charset="0"/>
                <a:cs typeface="Times New Roman" pitchFamily="18" charset="0"/>
              </a:rPr>
              <a:t>индивидуальных возможностей и при необходимости обеспечивающая коррекцию нарушений развития и социальную адаптацию указанных лиц;</a:t>
            </a:r>
          </a:p>
          <a:p>
            <a:pPr>
              <a:lnSpc>
                <a:spcPct val="90000"/>
              </a:lnSpc>
            </a:pPr>
            <a:endParaRPr lang="ru-RU" altLang="ru-RU"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altLang="ru-RU" sz="2800" b="1" smtClean="0">
                <a:solidFill>
                  <a:srgbClr val="333399"/>
                </a:solidFill>
                <a:latin typeface="Times New Roman" pitchFamily="18" charset="0"/>
              </a:rPr>
              <a:t>Статья 79. Организация получения образования обучающимися с ограниченными возможностями здоровья</a:t>
            </a:r>
            <a:endParaRPr lang="ru-RU" smtClean="0"/>
          </a:p>
        </p:txBody>
      </p:sp>
      <p:sp>
        <p:nvSpPr>
          <p:cNvPr id="17411" name="Объект 2"/>
          <p:cNvSpPr>
            <a:spLocks noGrp="1"/>
          </p:cNvSpPr>
          <p:nvPr>
            <p:ph idx="1"/>
          </p:nvPr>
        </p:nvSpPr>
        <p:spPr/>
        <p:txBody>
          <a:bodyPr/>
          <a:lstStyle/>
          <a:p>
            <a:pPr algn="just">
              <a:lnSpc>
                <a:spcPct val="80000"/>
              </a:lnSpc>
              <a:buClr>
                <a:srgbClr val="3333CC"/>
              </a:buClr>
            </a:pPr>
            <a:r>
              <a:rPr lang="ru-RU" altLang="ru-RU" sz="2000" dirty="0" smtClean="0">
                <a:solidFill>
                  <a:srgbClr val="000000"/>
                </a:solidFill>
              </a:rPr>
              <a:t>5. Отдельные организации, осуществляющие образовательную деятельность </a:t>
            </a:r>
            <a:r>
              <a:rPr lang="ru-RU" altLang="ru-RU" sz="2000" b="1" dirty="0" smtClean="0">
                <a:solidFill>
                  <a:srgbClr val="000000"/>
                </a:solidFill>
              </a:rPr>
              <a:t>по адаптированным основным общеобразовательным программам</a:t>
            </a:r>
            <a:r>
              <a:rPr lang="ru-RU" altLang="ru-RU" sz="2000" dirty="0" smtClean="0">
                <a:solidFill>
                  <a:srgbClr val="000000"/>
                </a:solidFill>
              </a:rPr>
              <a:t>, создаются органами государственной власти субъектов Российской Федерации для глухих, слабослышащих, позднооглохших, слепых, слабовидящих, с тяжелыми нарушениями речи, с нарушениями опорно-двигательного аппарата, с задержкой психического развития, с умственной отсталостью, с расстройствами аутистического спектра, со сложными дефектами и других обучающихся с ограниченными возможностями здоровья.</a:t>
            </a:r>
          </a:p>
          <a:p>
            <a:pPr algn="just">
              <a:lnSpc>
                <a:spcPct val="80000"/>
              </a:lnSpc>
              <a:buClr>
                <a:srgbClr val="3333CC"/>
              </a:buClr>
            </a:pPr>
            <a:r>
              <a:rPr lang="ru-RU" altLang="ru-RU" sz="2000" dirty="0" smtClean="0">
                <a:solidFill>
                  <a:srgbClr val="000000"/>
                </a:solidFill>
              </a:rPr>
              <a:t>8. </a:t>
            </a:r>
            <a:r>
              <a:rPr lang="ru-RU" altLang="ru-RU" sz="2000" b="1" dirty="0" smtClean="0">
                <a:solidFill>
                  <a:srgbClr val="000000"/>
                </a:solidFill>
              </a:rPr>
              <a:t>Профессиональное обучение </a:t>
            </a:r>
            <a:r>
              <a:rPr lang="ru-RU" altLang="ru-RU" sz="2000" dirty="0" smtClean="0">
                <a:solidFill>
                  <a:srgbClr val="000000"/>
                </a:solidFill>
              </a:rPr>
              <a:t>и профессиональное образование обучающихся с ограниченными возможностями здоровья осуществляются на основе </a:t>
            </a:r>
            <a:r>
              <a:rPr lang="ru-RU" altLang="ru-RU" sz="2000" b="1" dirty="0" smtClean="0">
                <a:solidFill>
                  <a:srgbClr val="000000"/>
                </a:solidFill>
              </a:rPr>
              <a:t>образовательных программ, адаптированных при необходимости для обучения указанных обучающихся</a:t>
            </a:r>
            <a:r>
              <a:rPr lang="ru-RU" altLang="ru-RU" sz="2000" dirty="0" smtClean="0">
                <a:solidFill>
                  <a:srgbClr val="000000"/>
                </a:solidFill>
              </a:rPr>
              <a:t>.</a:t>
            </a:r>
          </a:p>
          <a:p>
            <a:endParaRPr lang="ru-RU" dirty="0" smtClean="0"/>
          </a:p>
        </p:txBody>
      </p:sp>
    </p:spTree>
    <p:extLst>
      <p:ext uri="{BB962C8B-B14F-4D97-AF65-F5344CB8AC3E}">
        <p14:creationId xmlns="" xmlns:p14="http://schemas.microsoft.com/office/powerpoint/2010/main" val="2675245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altLang="ru-RU" sz="3200" b="1" smtClean="0">
                <a:latin typeface="Times New Roman" pitchFamily="18" charset="0"/>
              </a:rPr>
              <a:t>Статья 34. Основные права обучающихся и меры их социальной поддержки и стимулирования</a:t>
            </a:r>
          </a:p>
        </p:txBody>
      </p:sp>
      <p:sp>
        <p:nvSpPr>
          <p:cNvPr id="10243" name="Rectangle 3"/>
          <p:cNvSpPr>
            <a:spLocks noGrp="1" noChangeArrowheads="1"/>
          </p:cNvSpPr>
          <p:nvPr>
            <p:ph type="body" idx="1"/>
          </p:nvPr>
        </p:nvSpPr>
        <p:spPr/>
        <p:txBody>
          <a:bodyPr/>
          <a:lstStyle/>
          <a:p>
            <a:pPr eaLnBrk="1" hangingPunct="1">
              <a:lnSpc>
                <a:spcPct val="80000"/>
              </a:lnSpc>
            </a:pPr>
            <a:r>
              <a:rPr lang="ru-RU" altLang="ru-RU" sz="2400" dirty="0" smtClean="0"/>
              <a:t>1. Обучающимся предоставляются академические права на:</a:t>
            </a:r>
          </a:p>
          <a:p>
            <a:pPr eaLnBrk="1" hangingPunct="1">
              <a:lnSpc>
                <a:spcPct val="80000"/>
              </a:lnSpc>
            </a:pPr>
            <a:r>
              <a:rPr lang="ru-RU" altLang="ru-RU" sz="2400" dirty="0" smtClean="0"/>
              <a:t>…2) </a:t>
            </a:r>
            <a:r>
              <a:rPr lang="ru-RU" altLang="ru-RU" sz="2400" b="1" dirty="0" smtClean="0"/>
              <a:t>предоставление условий для обучения с учетом особенностей их психофизического развития и состояния здоровья</a:t>
            </a:r>
            <a:r>
              <a:rPr lang="ru-RU" altLang="ru-RU" sz="2400" dirty="0" smtClean="0"/>
              <a:t>, в том числе получение социально-педагогической и психологической помощи, </a:t>
            </a:r>
            <a:r>
              <a:rPr lang="ru-RU" altLang="ru-RU" sz="2400" b="1" dirty="0" smtClean="0"/>
              <a:t>бесплатной психолого-медико-педагогической коррекции</a:t>
            </a:r>
            <a:r>
              <a:rPr lang="ru-RU" altLang="ru-RU" sz="2400" dirty="0" smtClean="0"/>
              <a:t>;</a:t>
            </a:r>
          </a:p>
          <a:p>
            <a:pPr eaLnBrk="1" hangingPunct="1">
              <a:lnSpc>
                <a:spcPct val="80000"/>
              </a:lnSpc>
            </a:pPr>
            <a:r>
              <a:rPr lang="ru-RU" altLang="ru-RU" sz="2400" dirty="0" smtClean="0"/>
              <a:t>3) </a:t>
            </a:r>
            <a:r>
              <a:rPr lang="ru-RU" altLang="ru-RU" sz="2400" b="1" dirty="0" smtClean="0"/>
              <a:t>обучение по индивидуальному учебному плану</a:t>
            </a:r>
            <a:r>
              <a:rPr lang="ru-RU" altLang="ru-RU" sz="2400" dirty="0" smtClean="0"/>
              <a:t>, в том числе ускоренное обучение, в пределах осваиваемой образовательной программы в порядке, установленном локальными нормативными актами;</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altLang="ru-RU" sz="2400" b="1" smtClean="0">
                <a:latin typeface="Times New Roman" pitchFamily="18" charset="0"/>
              </a:rPr>
              <a:t>Статья 44. Права, обязанности и ответственность в сфере образования родителей (законных представителей) несовершеннолетних обучающихся</a:t>
            </a:r>
          </a:p>
        </p:txBody>
      </p:sp>
      <p:sp>
        <p:nvSpPr>
          <p:cNvPr id="11267" name="Rectangle 3"/>
          <p:cNvSpPr>
            <a:spLocks noGrp="1" noChangeArrowheads="1"/>
          </p:cNvSpPr>
          <p:nvPr>
            <p:ph type="body" idx="1"/>
          </p:nvPr>
        </p:nvSpPr>
        <p:spPr>
          <a:xfrm>
            <a:off x="899592" y="2017713"/>
            <a:ext cx="7920880" cy="4114800"/>
          </a:xfrm>
        </p:spPr>
        <p:txBody>
          <a:bodyPr/>
          <a:lstStyle/>
          <a:p>
            <a:pPr algn="just" eaLnBrk="1" hangingPunct="1">
              <a:lnSpc>
                <a:spcPct val="80000"/>
              </a:lnSpc>
            </a:pPr>
            <a:r>
              <a:rPr lang="ru-RU" altLang="ru-RU" sz="2400" dirty="0" smtClean="0"/>
              <a:t>3. Родители (законные представители) несовершеннолетних обучающихся имеют право:</a:t>
            </a:r>
          </a:p>
          <a:p>
            <a:pPr algn="just" eaLnBrk="1" hangingPunct="1">
              <a:lnSpc>
                <a:spcPct val="80000"/>
              </a:lnSpc>
            </a:pPr>
            <a:r>
              <a:rPr lang="ru-RU" altLang="ru-RU" sz="2400" dirty="0" smtClean="0"/>
              <a:t>…..8) присутствовать при обследовании детей психолого-медико-педагогической комиссией, обсуждении результатов обследования и рекомендаций, полученных по результатам обследования, </a:t>
            </a:r>
            <a:r>
              <a:rPr lang="ru-RU" altLang="ru-RU" sz="2400" b="1" dirty="0" smtClean="0"/>
              <a:t>высказывать свое мнение относительно предлагаемых условий для организации обучения и воспитания</a:t>
            </a:r>
            <a:r>
              <a:rPr lang="ru-RU" altLang="ru-RU" sz="2400" dirty="0" smtClean="0"/>
              <a:t> детей.</a:t>
            </a:r>
          </a:p>
          <a:p>
            <a:pPr algn="just" eaLnBrk="1" hangingPunct="1">
              <a:lnSpc>
                <a:spcPct val="80000"/>
              </a:lnSpc>
            </a:pPr>
            <a:r>
              <a:rPr lang="ru-RU" altLang="ru-RU" sz="2400" dirty="0" smtClean="0"/>
              <a:t>4. Родители (законные представители) несовершеннолетних обучающихся обязаны:</a:t>
            </a:r>
          </a:p>
          <a:p>
            <a:pPr algn="just" eaLnBrk="1" hangingPunct="1">
              <a:lnSpc>
                <a:spcPct val="80000"/>
              </a:lnSpc>
            </a:pPr>
            <a:r>
              <a:rPr lang="ru-RU" altLang="ru-RU" sz="2400" dirty="0" smtClean="0"/>
              <a:t>1) обеспечить получение детьми общего образования;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algn="ctr"/>
            <a:r>
              <a:rPr lang="ru-RU" sz="3600" b="1" smtClean="0"/>
              <a:t>Дети с ограниченными возможностями здоровья</a:t>
            </a:r>
          </a:p>
        </p:txBody>
      </p:sp>
      <p:sp>
        <p:nvSpPr>
          <p:cNvPr id="3" name="Объект 2"/>
          <p:cNvSpPr>
            <a:spLocks noGrp="1"/>
          </p:cNvSpPr>
          <p:nvPr>
            <p:ph idx="1"/>
          </p:nvPr>
        </p:nvSpPr>
        <p:spPr>
          <a:xfrm>
            <a:off x="468313" y="2017713"/>
            <a:ext cx="8486775" cy="4291012"/>
          </a:xfrm>
        </p:spPr>
        <p:txBody>
          <a:bodyPr/>
          <a:lstStyle/>
          <a:p>
            <a:pPr algn="just" eaLnBrk="1" hangingPunct="1">
              <a:spcBef>
                <a:spcPct val="50000"/>
              </a:spcBef>
              <a:defRPr/>
            </a:pPr>
            <a:r>
              <a:rPr lang="ru-RU" altLang="ru-RU" sz="2000" b="1" dirty="0"/>
              <a:t>74% </a:t>
            </a:r>
            <a:r>
              <a:rPr lang="ru-RU" altLang="ru-RU" sz="2000" dirty="0"/>
              <a:t>новорожденных рождаются физиологически незрелыми, с проблемами здоровья.</a:t>
            </a:r>
          </a:p>
          <a:p>
            <a:pPr algn="just" eaLnBrk="1" hangingPunct="1">
              <a:spcBef>
                <a:spcPct val="50000"/>
              </a:spcBef>
              <a:defRPr/>
            </a:pPr>
            <a:r>
              <a:rPr lang="ru-RU" altLang="ru-RU" sz="2000" dirty="0"/>
              <a:t>До </a:t>
            </a:r>
            <a:r>
              <a:rPr lang="ru-RU" altLang="ru-RU" sz="2000" b="1" dirty="0"/>
              <a:t>86%</a:t>
            </a:r>
            <a:r>
              <a:rPr lang="ru-RU" altLang="ru-RU" sz="2000" dirty="0"/>
              <a:t> имеют неврологическую патологию (перинатальное поражение центральной нервной системы).</a:t>
            </a:r>
          </a:p>
          <a:p>
            <a:pPr algn="just" eaLnBrk="1" hangingPunct="1">
              <a:spcBef>
                <a:spcPct val="50000"/>
              </a:spcBef>
              <a:defRPr/>
            </a:pPr>
            <a:r>
              <a:rPr lang="ru-RU" altLang="ru-RU" sz="2000" dirty="0"/>
              <a:t>Не более </a:t>
            </a:r>
            <a:r>
              <a:rPr lang="ru-RU" altLang="ru-RU" sz="2000" b="1" dirty="0"/>
              <a:t>10%</a:t>
            </a:r>
            <a:r>
              <a:rPr lang="ru-RU" altLang="ru-RU" sz="2000" dirty="0"/>
              <a:t> детей дошкольного и </a:t>
            </a:r>
            <a:r>
              <a:rPr lang="ru-RU" altLang="ru-RU" sz="2000" b="1" dirty="0"/>
              <a:t>4%</a:t>
            </a:r>
            <a:r>
              <a:rPr lang="ru-RU" altLang="ru-RU" sz="2000" dirty="0"/>
              <a:t> детей школьного возраста можно считать абсолютно здоровыми. </a:t>
            </a:r>
          </a:p>
          <a:p>
            <a:pPr>
              <a:defRPr/>
            </a:pPr>
            <a:r>
              <a:rPr lang="ru-RU" sz="2000" dirty="0" smtClean="0"/>
              <a:t>Каждый 65 новорожденный – ребёнок с расстройствами аутистического спектра (РАС)</a:t>
            </a:r>
          </a:p>
          <a:p>
            <a:pPr>
              <a:defRPr/>
            </a:pPr>
            <a:r>
              <a:rPr lang="ru-RU" sz="2000" dirty="0" smtClean="0"/>
              <a:t>30% детей- генетические нарушения</a:t>
            </a:r>
          </a:p>
          <a:p>
            <a:pPr marL="0" indent="0">
              <a:buFont typeface="Wingdings" pitchFamily="2" charset="2"/>
              <a:buNone/>
              <a:defRPr/>
            </a:pPr>
            <a:r>
              <a:rPr lang="ru-RU" sz="2000" dirty="0" smtClean="0"/>
              <a:t>=======================================</a:t>
            </a:r>
          </a:p>
          <a:p>
            <a:pPr marL="0" indent="0">
              <a:buFont typeface="Wingdings" pitchFamily="2" charset="2"/>
              <a:buNone/>
              <a:defRPr/>
            </a:pPr>
            <a:r>
              <a:rPr lang="ru-RU" sz="2000" dirty="0" smtClean="0"/>
              <a:t>Двигательное, речевое, познавательное, социальное развитие</a:t>
            </a:r>
            <a:endParaRPr lang="ru-RU" sz="2000" dirty="0"/>
          </a:p>
        </p:txBody>
      </p:sp>
    </p:spTree>
    <p:extLst>
      <p:ext uri="{BB962C8B-B14F-4D97-AF65-F5344CB8AC3E}">
        <p14:creationId xmlns="" xmlns:p14="http://schemas.microsoft.com/office/powerpoint/2010/main" val="1412901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ltLang="ru-RU" sz="2400" b="1" smtClean="0"/>
              <a:t>Статья 48. Обязанности и ответственность педагогических работников</a:t>
            </a:r>
          </a:p>
        </p:txBody>
      </p:sp>
      <p:sp>
        <p:nvSpPr>
          <p:cNvPr id="12291" name="Rectangle 3"/>
          <p:cNvSpPr>
            <a:spLocks noGrp="1" noChangeArrowheads="1"/>
          </p:cNvSpPr>
          <p:nvPr>
            <p:ph type="body" idx="1"/>
          </p:nvPr>
        </p:nvSpPr>
        <p:spPr/>
        <p:txBody>
          <a:bodyPr/>
          <a:lstStyle/>
          <a:p>
            <a:r>
              <a:rPr lang="ru-RU" altLang="ru-RU" sz="2400" b="1" dirty="0" smtClean="0"/>
              <a:t>1. Педагогические работники обязаны:</a:t>
            </a:r>
          </a:p>
          <a:p>
            <a:pPr algn="just"/>
            <a:r>
              <a:rPr lang="ru-RU" altLang="ru-RU" sz="2800" dirty="0" smtClean="0"/>
              <a:t>6) учитывать особенности психофизического развития обучающихся и состояние их здоровья, </a:t>
            </a:r>
            <a:r>
              <a:rPr lang="ru-RU" altLang="ru-RU" sz="2800" u="sng" dirty="0" smtClean="0"/>
              <a:t>соблюдать специальные условия, необходимые для получения образования лицами с ограниченными возможностями здоровья,</a:t>
            </a:r>
            <a:r>
              <a:rPr lang="ru-RU" altLang="ru-RU" sz="2800" dirty="0" smtClean="0"/>
              <a:t> взаимодействовать при необходимости с медицинскими организациями.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ru-RU" altLang="ru-RU" sz="2800" b="1" smtClean="0">
                <a:solidFill>
                  <a:srgbClr val="000000"/>
                </a:solidFill>
                <a:latin typeface="Times New Roman" pitchFamily="18" charset="0"/>
                <a:ea typeface="Calibri" pitchFamily="34" charset="0"/>
                <a:cs typeface="Times New Roman" pitchFamily="18" charset="0"/>
              </a:rPr>
              <a:t>Статья 55. Общие требования к приему на обучение в организацию, осуществляющую образовательную деятельность</a:t>
            </a:r>
          </a:p>
        </p:txBody>
      </p:sp>
      <p:sp>
        <p:nvSpPr>
          <p:cNvPr id="13315" name="Rectangle 3"/>
          <p:cNvSpPr>
            <a:spLocks noGrp="1" noChangeArrowheads="1"/>
          </p:cNvSpPr>
          <p:nvPr>
            <p:ph type="body" idx="1"/>
          </p:nvPr>
        </p:nvSpPr>
        <p:spPr/>
        <p:txBody>
          <a:bodyPr/>
          <a:lstStyle/>
          <a:p>
            <a:pPr>
              <a:lnSpc>
                <a:spcPct val="80000"/>
              </a:lnSpc>
              <a:buFont typeface="Wingdings" pitchFamily="2" charset="2"/>
              <a:buNone/>
            </a:pPr>
            <a:endParaRPr lang="ru-RU" altLang="ru-RU" sz="2000" dirty="0" smtClean="0"/>
          </a:p>
          <a:p>
            <a:pPr algn="just">
              <a:lnSpc>
                <a:spcPct val="80000"/>
              </a:lnSpc>
            </a:pPr>
            <a:r>
              <a:rPr lang="ru-RU" altLang="ru-RU" sz="2400" dirty="0" smtClean="0"/>
              <a:t>Дети с ограниченными возможностями здоровья принимаются на обучение </a:t>
            </a:r>
            <a:r>
              <a:rPr lang="ru-RU" altLang="ru-RU" sz="2400" b="1" dirty="0" smtClean="0"/>
              <a:t>по адаптированной основной общеобразовательной программе </a:t>
            </a:r>
            <a:r>
              <a:rPr lang="ru-RU" altLang="ru-RU" sz="2400" dirty="0" smtClean="0"/>
              <a:t>только с согласия родителей (законных представителей) и </a:t>
            </a:r>
            <a:r>
              <a:rPr lang="ru-RU" altLang="ru-RU" sz="2400" b="1" dirty="0" smtClean="0"/>
              <a:t>на основании рекомендаций психолого-медико-педагогической комиссии</a:t>
            </a:r>
            <a:r>
              <a:rPr lang="ru-RU" altLang="ru-RU" sz="2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altLang="ru-RU" sz="3200" b="1" smtClean="0">
                <a:solidFill>
                  <a:srgbClr val="000000"/>
                </a:solidFill>
                <a:latin typeface="Times New Roman" pitchFamily="18" charset="0"/>
                <a:ea typeface="Calibri" pitchFamily="34" charset="0"/>
                <a:cs typeface="Times New Roman" pitchFamily="18" charset="0"/>
              </a:rPr>
              <a:t>Статья 58. Промежуточная аттестация обучающихся</a:t>
            </a:r>
          </a:p>
        </p:txBody>
      </p:sp>
      <p:sp>
        <p:nvSpPr>
          <p:cNvPr id="14339" name="Rectangle 3"/>
          <p:cNvSpPr>
            <a:spLocks noGrp="1" noChangeArrowheads="1"/>
          </p:cNvSpPr>
          <p:nvPr>
            <p:ph type="body" idx="1"/>
          </p:nvPr>
        </p:nvSpPr>
        <p:spPr>
          <a:xfrm>
            <a:off x="323528" y="2017712"/>
            <a:ext cx="8631560" cy="4579639"/>
          </a:xfrm>
        </p:spPr>
        <p:txBody>
          <a:bodyPr/>
          <a:lstStyle/>
          <a:p>
            <a:pPr algn="just">
              <a:lnSpc>
                <a:spcPct val="80000"/>
              </a:lnSpc>
            </a:pPr>
            <a:r>
              <a:rPr lang="ru-RU" sz="1800" dirty="0"/>
              <a:t>2. </a:t>
            </a:r>
            <a:r>
              <a:rPr lang="ru-RU" sz="1800" b="1" dirty="0"/>
              <a:t>Неудовлетворительные результаты промежуточной аттестации по одному или нескольким </a:t>
            </a:r>
            <a:r>
              <a:rPr lang="ru-RU" sz="1800" dirty="0"/>
              <a:t>учебным предметам, курсам, дисциплинам (модулям) образовательной программы или </a:t>
            </a:r>
            <a:r>
              <a:rPr lang="ru-RU" sz="1800" dirty="0" err="1"/>
              <a:t>непрохождение</a:t>
            </a:r>
            <a:r>
              <a:rPr lang="ru-RU" sz="1800" dirty="0"/>
              <a:t> промежуточной аттестации при отсутствии уважительных причин признаются академической задолженностью.</a:t>
            </a:r>
          </a:p>
          <a:p>
            <a:pPr algn="just">
              <a:lnSpc>
                <a:spcPct val="80000"/>
              </a:lnSpc>
            </a:pPr>
            <a:endParaRPr lang="ru-RU" altLang="ru-RU" sz="1800" dirty="0" smtClean="0"/>
          </a:p>
          <a:p>
            <a:pPr algn="just">
              <a:lnSpc>
                <a:spcPct val="80000"/>
              </a:lnSpc>
            </a:pPr>
            <a:r>
              <a:rPr lang="ru-RU" altLang="ru-RU" sz="1800" dirty="0" smtClean="0"/>
              <a:t>8</a:t>
            </a:r>
            <a:r>
              <a:rPr lang="ru-RU" altLang="ru-RU" sz="1800" dirty="0"/>
              <a:t>. Обучающиеся, </a:t>
            </a:r>
            <a:r>
              <a:rPr lang="ru-RU" altLang="ru-RU" sz="1800" b="1" dirty="0"/>
              <a:t>не прошедшие промежуточной аттестации </a:t>
            </a:r>
            <a:r>
              <a:rPr lang="ru-RU" altLang="ru-RU" sz="1800" dirty="0"/>
              <a:t>по уважительным причинам или имеющие академическую задолженность, </a:t>
            </a:r>
            <a:r>
              <a:rPr lang="ru-RU" altLang="ru-RU" sz="1800" b="1" dirty="0"/>
              <a:t>переводятся</a:t>
            </a:r>
            <a:r>
              <a:rPr lang="ru-RU" altLang="ru-RU" sz="1800" dirty="0"/>
              <a:t> в следующий класс или на следующий курс </a:t>
            </a:r>
            <a:r>
              <a:rPr lang="ru-RU" altLang="ru-RU" sz="1800" b="1" dirty="0"/>
              <a:t>условно</a:t>
            </a:r>
            <a:r>
              <a:rPr lang="ru-RU" altLang="ru-RU" sz="1800" dirty="0"/>
              <a:t>.</a:t>
            </a:r>
            <a:endParaRPr lang="ru-RU" altLang="ru-RU" sz="1800" dirty="0" smtClean="0"/>
          </a:p>
          <a:p>
            <a:pPr algn="just">
              <a:lnSpc>
                <a:spcPct val="80000"/>
              </a:lnSpc>
            </a:pPr>
            <a:endParaRPr lang="ru-RU" altLang="ru-RU" sz="1800" dirty="0" smtClean="0"/>
          </a:p>
          <a:p>
            <a:pPr algn="just">
              <a:lnSpc>
                <a:spcPct val="80000"/>
              </a:lnSpc>
            </a:pPr>
            <a:r>
              <a:rPr lang="ru-RU" altLang="ru-RU" sz="1800" dirty="0" smtClean="0"/>
              <a:t>9. Обучающиеся в образовательной организации по образовательным программам начального общего, основного общего и среднего общего образования, не ликвидировавшие в установленные сроки академической задолженности с момента ее образования, по усмотрению их родителей (законных представителей) оставляются на повторное обучение, переводятся на обучение </a:t>
            </a:r>
            <a:r>
              <a:rPr lang="ru-RU" altLang="ru-RU" sz="1800" b="1" dirty="0" smtClean="0"/>
              <a:t>по адаптированным образовательным программам </a:t>
            </a:r>
            <a:r>
              <a:rPr lang="ru-RU" altLang="ru-RU" sz="1800" dirty="0" smtClean="0"/>
              <a:t>в соответствии с рекомендациями психолого-медико-педагогической комиссии либо на обучение по индивидуальному учебному плану.</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sz="3200" b="1" dirty="0"/>
              <a:t>Статья 59. Итоговая аттестация</a:t>
            </a:r>
            <a:endParaRPr lang="ru-RU" sz="3200" dirty="0"/>
          </a:p>
        </p:txBody>
      </p:sp>
      <p:sp>
        <p:nvSpPr>
          <p:cNvPr id="14339" name="Rectangle 3"/>
          <p:cNvSpPr>
            <a:spLocks noGrp="1" noChangeArrowheads="1"/>
          </p:cNvSpPr>
          <p:nvPr>
            <p:ph type="body" idx="1"/>
          </p:nvPr>
        </p:nvSpPr>
        <p:spPr>
          <a:xfrm>
            <a:off x="323528" y="2348879"/>
            <a:ext cx="8631560" cy="3783633"/>
          </a:xfrm>
        </p:spPr>
        <p:txBody>
          <a:bodyPr/>
          <a:lstStyle/>
          <a:p>
            <a:pPr algn="just"/>
            <a:r>
              <a:rPr lang="ru-RU" sz="1800" dirty="0"/>
              <a:t>6. К государственной итоговой аттестации допускается обучающийся, не имеющий академической задолженности и </a:t>
            </a:r>
            <a:r>
              <a:rPr lang="ru-RU" sz="1800" b="1" dirty="0"/>
              <a:t>в полном объеме выполнивший учебный план или индивидуальный учебный план</a:t>
            </a:r>
            <a:r>
              <a:rPr lang="ru-RU" sz="1800" dirty="0"/>
              <a:t>, если иное не установлено порядком проведения государственной итоговой аттестации по соответствующим образовательным программам.</a:t>
            </a:r>
          </a:p>
          <a:p>
            <a:pPr algn="just"/>
            <a:endParaRPr lang="ru-RU" sz="1800" dirty="0" smtClean="0"/>
          </a:p>
          <a:p>
            <a:pPr algn="just"/>
            <a:r>
              <a:rPr lang="ru-RU" sz="1800" dirty="0" smtClean="0"/>
              <a:t>7</a:t>
            </a:r>
            <a:r>
              <a:rPr lang="ru-RU" sz="1800" dirty="0"/>
              <a:t>. Обучающиеся, не прошедшие государственной итоговой аттестации или получившие на государственной итоговой аттестации неудовлетворительные результаты, вправе пройти государственную итоговую аттестацию в сроки, определяемые порядком проведения государственной итоговой аттестации по соответствующим образовательным программам.</a:t>
            </a:r>
          </a:p>
        </p:txBody>
      </p:sp>
    </p:spTree>
    <p:extLst>
      <p:ext uri="{BB962C8B-B14F-4D97-AF65-F5344CB8AC3E}">
        <p14:creationId xmlns:p14="http://schemas.microsoft.com/office/powerpoint/2010/main" xmlns="" val="1973028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ru-RU" altLang="ru-RU" sz="2800" b="1" smtClean="0">
                <a:latin typeface="Times New Roman" pitchFamily="18" charset="0"/>
              </a:rPr>
              <a:t>Статья 60. Документы об образовании и (или) о квалификации. Документы об обучении</a:t>
            </a:r>
          </a:p>
        </p:txBody>
      </p:sp>
      <p:sp>
        <p:nvSpPr>
          <p:cNvPr id="15363" name="Rectangle 3"/>
          <p:cNvSpPr>
            <a:spLocks noGrp="1" noChangeArrowheads="1"/>
          </p:cNvSpPr>
          <p:nvPr>
            <p:ph type="body" idx="1"/>
          </p:nvPr>
        </p:nvSpPr>
        <p:spPr>
          <a:xfrm>
            <a:off x="683568" y="2017713"/>
            <a:ext cx="7992888" cy="4114800"/>
          </a:xfrm>
        </p:spPr>
        <p:txBody>
          <a:bodyPr/>
          <a:lstStyle/>
          <a:p>
            <a:pPr algn="just">
              <a:lnSpc>
                <a:spcPct val="90000"/>
              </a:lnSpc>
            </a:pPr>
            <a:r>
              <a:rPr lang="ru-RU" altLang="ru-RU" sz="2400" dirty="0" smtClean="0"/>
              <a:t>13. Лицам с ограниченными возможностями здоровья (с различными формами умственной отсталости), не имеющим основного общего и среднего общего образования и обучавшимся </a:t>
            </a:r>
            <a:r>
              <a:rPr lang="ru-RU" altLang="ru-RU" sz="2400" b="1" dirty="0" smtClean="0"/>
              <a:t>по адаптированным основным общеобразовательным программам</a:t>
            </a:r>
            <a:r>
              <a:rPr lang="ru-RU" altLang="ru-RU" sz="2400" dirty="0" smtClean="0"/>
              <a:t>, выдается свидетельство об обучении по образцу и в порядке, которые устанавливаются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образования.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ltLang="ru-RU" sz="28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16387" name="Rectangle 3"/>
          <p:cNvSpPr>
            <a:spLocks noGrp="1" noChangeArrowheads="1"/>
          </p:cNvSpPr>
          <p:nvPr>
            <p:ph type="body" idx="1"/>
          </p:nvPr>
        </p:nvSpPr>
        <p:spPr>
          <a:xfrm>
            <a:off x="251520" y="2017712"/>
            <a:ext cx="8208912" cy="4579639"/>
          </a:xfrm>
        </p:spPr>
        <p:txBody>
          <a:bodyPr/>
          <a:lstStyle/>
          <a:p>
            <a:pPr algn="just">
              <a:lnSpc>
                <a:spcPct val="80000"/>
              </a:lnSpc>
              <a:buNone/>
            </a:pPr>
            <a:r>
              <a:rPr lang="ru-RU" altLang="ru-RU" sz="2400" dirty="0" smtClean="0"/>
              <a:t>1. Содержание образования и условия организации обучения и воспитания обучающихся с ограниченными возможностями здоровья определяются </a:t>
            </a:r>
            <a:r>
              <a:rPr lang="ru-RU" altLang="ru-RU" sz="2400" b="1" dirty="0" smtClean="0"/>
              <a:t>адаптированной образовательной программой</a:t>
            </a:r>
            <a:r>
              <a:rPr lang="ru-RU" altLang="ru-RU" sz="2400" dirty="0" smtClean="0"/>
              <a:t>, а для инвалидов также в соответствии с индивидуальной программой реабилитации инвалида.</a:t>
            </a:r>
          </a:p>
          <a:p>
            <a:pPr algn="just">
              <a:lnSpc>
                <a:spcPct val="80000"/>
              </a:lnSpc>
              <a:buNone/>
            </a:pPr>
            <a:r>
              <a:rPr lang="ru-RU" altLang="ru-RU" sz="2400" dirty="0" smtClean="0"/>
              <a:t>2. Общее образование обучающихся с ограниченными возможностями здоровья осуществляется в организациях, осуществляющих образовательную деятельность </a:t>
            </a:r>
            <a:r>
              <a:rPr lang="ru-RU" altLang="ru-RU" sz="2400" b="1" dirty="0" smtClean="0"/>
              <a:t>по адаптированным основным общеобразовательным программам</a:t>
            </a:r>
            <a:r>
              <a:rPr lang="ru-RU" altLang="ru-RU" sz="2400" dirty="0" smtClean="0"/>
              <a:t>. В таких организациях создаются специальные условия для получения образования указанными обучающимися.</a:t>
            </a:r>
          </a:p>
          <a:p>
            <a:pPr>
              <a:lnSpc>
                <a:spcPct val="80000"/>
              </a:lnSpc>
              <a:buFont typeface="Wingdings" pitchFamily="2" charset="2"/>
              <a:buNone/>
            </a:pPr>
            <a:endParaRPr lang="ru-RU" altLang="ru-RU"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ru-RU" altLang="ru-RU" sz="28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18435" name="Rectangle 3"/>
          <p:cNvSpPr>
            <a:spLocks noGrp="1" noChangeArrowheads="1"/>
          </p:cNvSpPr>
          <p:nvPr>
            <p:ph type="body" idx="4294967295"/>
          </p:nvPr>
        </p:nvSpPr>
        <p:spPr>
          <a:xfrm>
            <a:off x="323528" y="1844825"/>
            <a:ext cx="8631560" cy="4680520"/>
          </a:xfrm>
        </p:spPr>
        <p:txBody>
          <a:bodyPr/>
          <a:lstStyle/>
          <a:p>
            <a:pPr eaLnBrk="1" hangingPunct="1">
              <a:lnSpc>
                <a:spcPct val="80000"/>
              </a:lnSpc>
            </a:pPr>
            <a:endParaRPr lang="ru-RU" altLang="ru-RU" sz="2000" dirty="0" smtClean="0">
              <a:latin typeface="Times New Roman" pitchFamily="18" charset="0"/>
            </a:endParaRPr>
          </a:p>
          <a:p>
            <a:pPr marL="0" indent="0" algn="just" eaLnBrk="1" hangingPunct="1">
              <a:buNone/>
            </a:pPr>
            <a:r>
              <a:rPr lang="ru-RU" altLang="ru-RU" sz="2000" dirty="0" smtClean="0">
                <a:latin typeface="Times New Roman" pitchFamily="18" charset="0"/>
              </a:rPr>
              <a:t>3.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 воспитания и развития таких обучающихся, включающие в себя </a:t>
            </a:r>
            <a:r>
              <a:rPr lang="ru-RU" altLang="ru-RU" sz="2000" b="1" dirty="0" smtClean="0">
                <a:latin typeface="Times New Roman" pitchFamily="18" charset="0"/>
              </a:rPr>
              <a:t>использование специальных образовательных программ </a:t>
            </a:r>
            <a:r>
              <a:rPr lang="ru-RU" altLang="ru-RU" sz="2000" dirty="0" smtClean="0">
                <a:latin typeface="Times New Roman" pitchFamily="18" charset="0"/>
              </a:rPr>
              <a:t>и методов обучения и воспитания, специальных учебников, учебных пособий и дидактических материалов</a:t>
            </a:r>
            <a:r>
              <a:rPr lang="ru-RU" altLang="ru-RU" sz="2000" b="1" dirty="0" smtClean="0">
                <a:latin typeface="Times New Roman" pitchFamily="18" charset="0"/>
              </a:rPr>
              <a:t>, специальных технических средств обучения коллективного и индивидуального пользования, </a:t>
            </a:r>
            <a:r>
              <a:rPr lang="ru-RU" altLang="ru-RU" sz="2000" dirty="0" smtClean="0">
                <a:latin typeface="Times New Roman" pitchFamily="18" charset="0"/>
              </a:rPr>
              <a:t>предоставление услуг </a:t>
            </a:r>
            <a:r>
              <a:rPr lang="ru-RU" altLang="ru-RU" sz="2000" b="1" dirty="0" smtClean="0">
                <a:latin typeface="Times New Roman" pitchFamily="18" charset="0"/>
              </a:rPr>
              <a:t>ассистента (помощника), оказывающего обучающимся необходимую техническую помощь, </a:t>
            </a:r>
            <a:r>
              <a:rPr lang="ru-RU" altLang="ru-RU" sz="2000" dirty="0" smtClean="0">
                <a:latin typeface="Times New Roman" pitchFamily="18" charset="0"/>
              </a:rPr>
              <a:t>проведение групповых и индивидуальных коррекционных занятий, обеспечение доступа в здания организаций, осуществляющих образовательную деятельность, и другие условия, без которых невозможно или затруднено освоение образовательных программ обучающимися с ограниченными возможностями здоровья.</a:t>
            </a:r>
          </a:p>
          <a:p>
            <a:pPr eaLnBrk="1" hangingPunct="1">
              <a:lnSpc>
                <a:spcPct val="80000"/>
              </a:lnSpc>
            </a:pPr>
            <a:endParaRPr lang="ru-RU" altLang="ru-RU" sz="20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58888" y="214313"/>
            <a:ext cx="7685087" cy="1343025"/>
          </a:xfrm>
        </p:spPr>
        <p:txBody>
          <a:bodyPr/>
          <a:lstStyle/>
          <a:p>
            <a:pPr eaLnBrk="1" hangingPunct="1"/>
            <a:r>
              <a:rPr lang="ru-RU" altLang="ru-RU" sz="24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19459" name="Rectangle 3"/>
          <p:cNvSpPr>
            <a:spLocks noGrp="1" noChangeArrowheads="1"/>
          </p:cNvSpPr>
          <p:nvPr>
            <p:ph type="body" idx="1"/>
          </p:nvPr>
        </p:nvSpPr>
        <p:spPr>
          <a:xfrm>
            <a:off x="539552" y="2060848"/>
            <a:ext cx="8280920" cy="4392340"/>
          </a:xfrm>
        </p:spPr>
        <p:txBody>
          <a:bodyPr/>
          <a:lstStyle/>
          <a:p>
            <a:pPr eaLnBrk="1" hangingPunct="1">
              <a:lnSpc>
                <a:spcPct val="80000"/>
              </a:lnSpc>
            </a:pPr>
            <a:endParaRPr lang="ru-RU" altLang="ru-RU" sz="2000" dirty="0" smtClean="0">
              <a:latin typeface="Times New Roman" pitchFamily="18" charset="0"/>
            </a:endParaRPr>
          </a:p>
          <a:p>
            <a:pPr algn="just" eaLnBrk="1" hangingPunct="1">
              <a:lnSpc>
                <a:spcPct val="80000"/>
              </a:lnSpc>
            </a:pPr>
            <a:r>
              <a:rPr lang="ru-RU" altLang="ru-RU" sz="2400" dirty="0" smtClean="0">
                <a:latin typeface="Times New Roman" pitchFamily="18" charset="0"/>
              </a:rPr>
              <a:t>11. При получении образования обучающимся с ограниченными возможностями здоровья предоставляются бесплатно специальные учебники и учебные пособия, иная учебная </a:t>
            </a:r>
            <a:r>
              <a:rPr lang="ru-RU" altLang="ru-RU" sz="2400" b="1" dirty="0" smtClean="0">
                <a:latin typeface="Times New Roman" pitchFamily="18" charset="0"/>
              </a:rPr>
              <a:t>литература, а также услуги </a:t>
            </a:r>
            <a:r>
              <a:rPr lang="ru-RU" altLang="ru-RU" sz="2400" b="1" dirty="0" err="1" smtClean="0">
                <a:latin typeface="Times New Roman" pitchFamily="18" charset="0"/>
              </a:rPr>
              <a:t>сурдопереводчиков</a:t>
            </a:r>
            <a:r>
              <a:rPr lang="ru-RU" altLang="ru-RU" sz="2400" b="1" dirty="0" smtClean="0">
                <a:latin typeface="Times New Roman" pitchFamily="18" charset="0"/>
              </a:rPr>
              <a:t> и </a:t>
            </a:r>
            <a:r>
              <a:rPr lang="ru-RU" altLang="ru-RU" sz="2400" b="1" dirty="0" err="1" smtClean="0">
                <a:latin typeface="Times New Roman" pitchFamily="18" charset="0"/>
              </a:rPr>
              <a:t>тифлосурдопереводчиков</a:t>
            </a:r>
            <a:r>
              <a:rPr lang="ru-RU" altLang="ru-RU" sz="2400" dirty="0" smtClean="0">
                <a:latin typeface="Times New Roman" pitchFamily="18" charset="0"/>
              </a:rPr>
              <a:t>. Указанная мера социальной поддержки является расходным обязательством субъекта Российской Федерации в отношении таких обучающихся, за исключением обучающихся за счет бюджетных ассигнований федерального бюджета. Для инвалидов, обучающихся за счет бюджетных ассигнований федерального бюджета, обеспечение этих мер социальной поддержки является расходным обязательством Российской Федерации.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ru-RU" altLang="ru-RU" sz="28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20483" name="Rectangle 3"/>
          <p:cNvSpPr>
            <a:spLocks noGrp="1" noChangeArrowheads="1"/>
          </p:cNvSpPr>
          <p:nvPr>
            <p:ph type="body" idx="1"/>
          </p:nvPr>
        </p:nvSpPr>
        <p:spPr>
          <a:xfrm>
            <a:off x="395536" y="2017713"/>
            <a:ext cx="8496944" cy="4114800"/>
          </a:xfrm>
        </p:spPr>
        <p:txBody>
          <a:bodyPr/>
          <a:lstStyle/>
          <a:p>
            <a:pPr algn="just" eaLnBrk="1" hangingPunct="1">
              <a:lnSpc>
                <a:spcPct val="90000"/>
              </a:lnSpc>
            </a:pPr>
            <a:r>
              <a:rPr lang="ru-RU" altLang="ru-RU" sz="2400" dirty="0" smtClean="0">
                <a:latin typeface="Times New Roman" pitchFamily="18" charset="0"/>
              </a:rPr>
              <a:t>12. Государство в лице уполномоченных им органов государственной власти Российской Федерации и органов государственной власти субъектов Российской Федерации </a:t>
            </a:r>
            <a:r>
              <a:rPr lang="ru-RU" altLang="ru-RU" sz="2400" b="1" dirty="0" smtClean="0">
                <a:latin typeface="Times New Roman" pitchFamily="18" charset="0"/>
              </a:rPr>
              <a:t>обеспечивает подготовку педагогических работников, владеющих специальными педагогическими подходами и методами обучения и воспитания обучающихся с ограниченными возможностями здоровья</a:t>
            </a:r>
            <a:r>
              <a:rPr lang="ru-RU" altLang="ru-RU" sz="2400" dirty="0" smtClean="0">
                <a:latin typeface="Times New Roman" pitchFamily="18" charset="0"/>
              </a:rPr>
              <a:t>, и содействует привлечению таких работников в организации, осуществляющие образовательную деятельность.</a:t>
            </a:r>
          </a:p>
          <a:p>
            <a:pPr>
              <a:lnSpc>
                <a:spcPct val="90000"/>
              </a:lnSpc>
            </a:pPr>
            <a:endParaRPr lang="ru-RU" altLang="ru-RU"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algn="ctr"/>
            <a:r>
              <a:rPr lang="ru-RU" sz="1600" smtClean="0"/>
              <a:t/>
            </a:r>
            <a:br>
              <a:rPr lang="ru-RU" sz="1600" smtClean="0"/>
            </a:br>
            <a:r>
              <a:rPr lang="ru-RU" sz="2000" b="1" smtClean="0"/>
              <a:t>Федеральный государственный образовательный стандарт</a:t>
            </a:r>
            <a:br>
              <a:rPr lang="ru-RU" sz="2000" b="1" smtClean="0"/>
            </a:br>
            <a:r>
              <a:rPr lang="ru-RU" sz="2000" b="1" smtClean="0"/>
              <a:t>дошкольного образования</a:t>
            </a:r>
            <a:br>
              <a:rPr lang="ru-RU" sz="2000" b="1" smtClean="0"/>
            </a:br>
            <a:r>
              <a:rPr lang="ru-RU" sz="1600" b="1" smtClean="0"/>
              <a:t>(утв. </a:t>
            </a:r>
            <a:r>
              <a:rPr lang="ru-RU" sz="1600" b="1" u="sng" smtClean="0">
                <a:solidFill>
                  <a:schemeClr val="tx1"/>
                </a:solidFill>
                <a:hlinkClick r:id="rId2"/>
              </a:rPr>
              <a:t>приказом</a:t>
            </a:r>
            <a:r>
              <a:rPr lang="ru-RU" sz="1600" b="1" smtClean="0"/>
              <a:t> Министерства образования и науки РФ от 17 октября 2013 г. № 1155)</a:t>
            </a:r>
            <a:endParaRPr lang="ru-RU" sz="1600" smtClean="0"/>
          </a:p>
        </p:txBody>
      </p:sp>
      <p:sp>
        <p:nvSpPr>
          <p:cNvPr id="3" name="Объект 2"/>
          <p:cNvSpPr>
            <a:spLocks noGrp="1"/>
          </p:cNvSpPr>
          <p:nvPr>
            <p:ph idx="1"/>
          </p:nvPr>
        </p:nvSpPr>
        <p:spPr>
          <a:xfrm>
            <a:off x="250825" y="2017713"/>
            <a:ext cx="8704263" cy="4724400"/>
          </a:xfrm>
        </p:spPr>
        <p:txBody>
          <a:bodyPr/>
          <a:lstStyle/>
          <a:p>
            <a:pPr marL="0" indent="0">
              <a:buFont typeface="Wingdings" pitchFamily="2" charset="2"/>
              <a:buNone/>
              <a:defRPr/>
            </a:pPr>
            <a:r>
              <a:rPr lang="ru-RU" sz="2800" dirty="0" smtClean="0"/>
              <a:t>I. Общие положения</a:t>
            </a:r>
          </a:p>
          <a:p>
            <a:pPr marL="0" indent="0">
              <a:buFont typeface="Wingdings" pitchFamily="2" charset="2"/>
              <a:buNone/>
              <a:defRPr/>
            </a:pPr>
            <a:r>
              <a:rPr lang="ru-RU" sz="2800" dirty="0" smtClean="0"/>
              <a:t>II. Требования к структуре образовательной программы дошкольного образования и ее объему.</a:t>
            </a:r>
            <a:r>
              <a:rPr lang="ru-RU" sz="2800" b="1" dirty="0" smtClean="0"/>
              <a:t> </a:t>
            </a:r>
            <a:r>
              <a:rPr lang="ru-RU" sz="1800" u="sng" dirty="0"/>
              <a:t>Содержание коррекционной работы и/или инклюзивного образования включается в Программу, если планируется ее освоение детьми с ограниченными возможностями здоровья.</a:t>
            </a:r>
          </a:p>
          <a:p>
            <a:pPr marL="0" indent="0">
              <a:buFont typeface="Wingdings" pitchFamily="2" charset="2"/>
              <a:buNone/>
              <a:defRPr/>
            </a:pPr>
            <a:r>
              <a:rPr lang="ru-RU" sz="2800" dirty="0" smtClean="0"/>
              <a:t>III. Требования к условиям реализации основной образовательной программы дошкольного образования</a:t>
            </a:r>
          </a:p>
          <a:p>
            <a:pPr marL="0" indent="0">
              <a:buFont typeface="Wingdings" pitchFamily="2" charset="2"/>
              <a:buNone/>
              <a:defRPr/>
            </a:pPr>
            <a:r>
              <a:rPr lang="ru-RU" sz="2800" dirty="0" smtClean="0"/>
              <a:t>IV. Требования к результатам освоения основной образовательной программы дошкольного образования</a:t>
            </a:r>
          </a:p>
          <a:p>
            <a:pPr>
              <a:defRPr/>
            </a:pPr>
            <a:endParaRPr lang="ru-RU" dirty="0"/>
          </a:p>
        </p:txBody>
      </p:sp>
    </p:spTree>
    <p:extLst>
      <p:ext uri="{BB962C8B-B14F-4D97-AF65-F5344CB8AC3E}">
        <p14:creationId xmlns="" xmlns:p14="http://schemas.microsoft.com/office/powerpoint/2010/main" val="2771590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ru-RU" altLang="ru-RU" sz="2400" smtClean="0">
                <a:latin typeface="Times New Roman" pitchFamily="18" charset="0"/>
              </a:rPr>
              <a:t/>
            </a:r>
            <a:br>
              <a:rPr lang="ru-RU" altLang="ru-RU" sz="2400" smtClean="0">
                <a:latin typeface="Times New Roman" pitchFamily="18" charset="0"/>
              </a:rPr>
            </a:br>
            <a:r>
              <a:rPr lang="ru-RU" altLang="ru-RU" sz="2400" smtClean="0">
                <a:latin typeface="Times New Roman" pitchFamily="18" charset="0"/>
              </a:rPr>
              <a:t> </a:t>
            </a:r>
            <a:r>
              <a:rPr lang="ru-RU" altLang="ru-RU" sz="2400" b="1" u="sng" smtClean="0">
                <a:latin typeface="Times New Roman" pitchFamily="18" charset="0"/>
              </a:rPr>
              <a:t>Федеральный закон от 3 мая 2012 г. № 46-ФЗ</a:t>
            </a:r>
            <a:br>
              <a:rPr lang="ru-RU" altLang="ru-RU" sz="2400" b="1" u="sng" smtClean="0">
                <a:latin typeface="Times New Roman" pitchFamily="18" charset="0"/>
              </a:rPr>
            </a:br>
            <a:r>
              <a:rPr lang="ru-RU" altLang="ru-RU" sz="2400" b="1" u="sng" smtClean="0">
                <a:solidFill>
                  <a:srgbClr val="000000"/>
                </a:solidFill>
                <a:latin typeface="Times New Roman" pitchFamily="18" charset="0"/>
              </a:rPr>
              <a:t>«О ратификации Конвенции о правах инвалидов»</a:t>
            </a:r>
            <a:br>
              <a:rPr lang="ru-RU" altLang="ru-RU" sz="2400" b="1" u="sng" smtClean="0">
                <a:solidFill>
                  <a:srgbClr val="000000"/>
                </a:solidFill>
                <a:latin typeface="Times New Roman" pitchFamily="18" charset="0"/>
              </a:rPr>
            </a:br>
            <a:endParaRPr lang="ru-RU" altLang="ru-RU" sz="2400" b="1" u="sng" smtClean="0">
              <a:solidFill>
                <a:srgbClr val="000000"/>
              </a:solidFill>
              <a:latin typeface="Times New Roman" pitchFamily="18" charset="0"/>
            </a:endParaRPr>
          </a:p>
        </p:txBody>
      </p:sp>
      <p:sp>
        <p:nvSpPr>
          <p:cNvPr id="4099" name="Rectangle 3"/>
          <p:cNvSpPr>
            <a:spLocks noGrp="1" noChangeArrowheads="1"/>
          </p:cNvSpPr>
          <p:nvPr>
            <p:ph type="body" idx="1"/>
          </p:nvPr>
        </p:nvSpPr>
        <p:spPr>
          <a:xfrm>
            <a:off x="467544" y="1916832"/>
            <a:ext cx="8487544" cy="4752528"/>
          </a:xfrm>
        </p:spPr>
        <p:txBody>
          <a:bodyPr/>
          <a:lstStyle/>
          <a:p>
            <a:pPr eaLnBrk="1" hangingPunct="1">
              <a:lnSpc>
                <a:spcPct val="80000"/>
              </a:lnSpc>
              <a:buFont typeface="Wingdings" pitchFamily="2" charset="2"/>
              <a:buNone/>
              <a:defRPr/>
            </a:pPr>
            <a:r>
              <a:rPr lang="ru-RU" altLang="ru-RU" sz="2400" b="1" i="1" dirty="0" smtClean="0">
                <a:latin typeface="+mj-lt"/>
              </a:rPr>
              <a:t>В соответствии с Конвенцией, образование должно быть направлено на:</a:t>
            </a:r>
            <a:endParaRPr lang="ru-RU" altLang="ru-RU" sz="2400" i="1" dirty="0" smtClean="0">
              <a:latin typeface="+mj-lt"/>
            </a:endParaRPr>
          </a:p>
          <a:p>
            <a:pPr marL="0" indent="0" eaLnBrk="1" hangingPunct="1">
              <a:lnSpc>
                <a:spcPct val="80000"/>
              </a:lnSpc>
              <a:buNone/>
              <a:defRPr/>
            </a:pPr>
            <a:r>
              <a:rPr lang="ru-RU" altLang="ru-RU" sz="2400" dirty="0" smtClean="0">
                <a:latin typeface="+mj-lt"/>
              </a:rPr>
              <a:t>развитие умственных и физических способностей в самом полном объеме;</a:t>
            </a:r>
          </a:p>
          <a:p>
            <a:pPr marL="0" indent="0" eaLnBrk="1" hangingPunct="1">
              <a:lnSpc>
                <a:spcPct val="80000"/>
              </a:lnSpc>
              <a:buNone/>
              <a:defRPr/>
            </a:pPr>
            <a:r>
              <a:rPr lang="ru-RU" altLang="ru-RU" sz="2400" dirty="0" smtClean="0">
                <a:latin typeface="+mj-lt"/>
              </a:rPr>
              <a:t>доступ инвалидов к образованию в местах своего непосредственного проживания, при котором обеспечивается разумное удовлетворение потребностей лица;</a:t>
            </a:r>
          </a:p>
          <a:p>
            <a:pPr marL="0" indent="0" eaLnBrk="1" hangingPunct="1">
              <a:lnSpc>
                <a:spcPct val="80000"/>
              </a:lnSpc>
              <a:buNone/>
              <a:defRPr/>
            </a:pPr>
            <a:r>
              <a:rPr lang="ru-RU" altLang="ru-RU" sz="2400" dirty="0" smtClean="0">
                <a:latin typeface="+mj-lt"/>
              </a:rPr>
              <a:t>предоставление эффективных </a:t>
            </a:r>
            <a:r>
              <a:rPr lang="ru-RU" altLang="ru-RU" sz="2400" b="1" i="1" dirty="0" smtClean="0">
                <a:latin typeface="+mj-lt"/>
              </a:rPr>
              <a:t>мер индивидуальной поддержки в общей системе образования, облегчающих процесс обучения;</a:t>
            </a:r>
          </a:p>
          <a:p>
            <a:pPr marL="0" indent="0" eaLnBrk="1" hangingPunct="1">
              <a:lnSpc>
                <a:spcPct val="80000"/>
              </a:lnSpc>
              <a:buFont typeface="Wingdings" pitchFamily="2" charset="2"/>
              <a:buNone/>
              <a:defRPr/>
            </a:pPr>
            <a:r>
              <a:rPr lang="ru-RU" altLang="ru-RU" sz="2400" dirty="0" smtClean="0">
                <a:latin typeface="+mj-lt"/>
              </a:rPr>
              <a:t>Статья 24. ….государство обязано обеспечить равный доступ для всех детей с инвалидностью к образованию, и это должно происходить путем обеспечения </a:t>
            </a:r>
            <a:r>
              <a:rPr lang="ru-RU" altLang="ru-RU" sz="2400" b="1" dirty="0" err="1" smtClean="0">
                <a:latin typeface="+mj-lt"/>
              </a:rPr>
              <a:t>инклюзивности</a:t>
            </a:r>
            <a:r>
              <a:rPr lang="ru-RU" altLang="ru-RU" sz="2400" b="1" dirty="0" smtClean="0">
                <a:latin typeface="+mj-lt"/>
              </a:rPr>
              <a:t> системы образования</a:t>
            </a:r>
            <a:r>
              <a:rPr lang="ru-RU" altLang="ru-RU" sz="2400" dirty="0" smtClean="0">
                <a:latin typeface="+mj-lt"/>
              </a:rPr>
              <a:t>.</a:t>
            </a:r>
          </a:p>
          <a:p>
            <a:pPr marL="0" indent="0" eaLnBrk="1" hangingPunct="1">
              <a:lnSpc>
                <a:spcPct val="80000"/>
              </a:lnSpc>
              <a:buFont typeface="Wingdings" pitchFamily="2" charset="2"/>
              <a:buNone/>
              <a:defRPr/>
            </a:pPr>
            <a:endParaRPr lang="ru-RU" altLang="ru-RU"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ru-RU" sz="1600" b="1" dirty="0" smtClean="0"/>
              <a:t>Приказ </a:t>
            </a:r>
            <a:r>
              <a:rPr lang="ru-RU" sz="1600" b="1" dirty="0" err="1" smtClean="0"/>
              <a:t>Минобрнауки</a:t>
            </a:r>
            <a:r>
              <a:rPr lang="ru-RU" sz="1600" b="1" dirty="0" smtClean="0"/>
              <a:t> РФ от 30 августа 2013 г. </a:t>
            </a:r>
            <a:r>
              <a:rPr lang="ru-RU" sz="2000" b="1" dirty="0" smtClean="0"/>
              <a:t>№ 1014 </a:t>
            </a:r>
            <a:br>
              <a:rPr lang="ru-RU" sz="2000" b="1" dirty="0" smtClean="0"/>
            </a:br>
            <a:r>
              <a:rPr lang="ru-RU" sz="1600" b="1" dirty="0" smtClean="0"/>
              <a:t>«Об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a:t>
            </a:r>
          </a:p>
        </p:txBody>
      </p:sp>
      <p:sp>
        <p:nvSpPr>
          <p:cNvPr id="25603" name="Rectangle 3"/>
          <p:cNvSpPr>
            <a:spLocks noGrp="1" noChangeArrowheads="1"/>
          </p:cNvSpPr>
          <p:nvPr>
            <p:ph type="body" idx="1"/>
          </p:nvPr>
        </p:nvSpPr>
        <p:spPr>
          <a:xfrm>
            <a:off x="611188" y="2017713"/>
            <a:ext cx="8343900" cy="4651375"/>
          </a:xfrm>
        </p:spPr>
        <p:txBody>
          <a:bodyPr/>
          <a:lstStyle/>
          <a:p>
            <a:pPr algn="just">
              <a:lnSpc>
                <a:spcPct val="80000"/>
              </a:lnSpc>
            </a:pPr>
            <a:r>
              <a:rPr lang="ru-RU" sz="1800" dirty="0" smtClean="0"/>
              <a:t>Образовательная организация обеспечивает  получение   дошкольного образования, присмотр и уход за воспитанниками в возрасте </a:t>
            </a:r>
            <a:r>
              <a:rPr lang="ru-RU" sz="1800" b="1" dirty="0" smtClean="0"/>
              <a:t>от двух месяцев до прекращения образовательных отношений.</a:t>
            </a:r>
            <a:r>
              <a:rPr lang="ru-RU" sz="1800" dirty="0" smtClean="0"/>
              <a:t> </a:t>
            </a:r>
          </a:p>
          <a:p>
            <a:pPr algn="just">
              <a:lnSpc>
                <a:spcPct val="80000"/>
              </a:lnSpc>
            </a:pPr>
            <a:r>
              <a:rPr lang="ru-RU" sz="1800" dirty="0" smtClean="0"/>
              <a:t>Группы могут иметь общеразвивающую, компенсирующую, оздоровительную  или комбинированную направленность. </a:t>
            </a:r>
          </a:p>
          <a:p>
            <a:pPr algn="just">
              <a:lnSpc>
                <a:spcPct val="80000"/>
              </a:lnSpc>
            </a:pPr>
            <a:r>
              <a:rPr lang="ru-RU" sz="1800" dirty="0" smtClean="0"/>
              <a:t>Содержание  дошкольного  образования  и  условия    организации обучения и  воспитания  детей  с  ограниченными  возможностями   здоровья определяются </a:t>
            </a:r>
            <a:r>
              <a:rPr lang="ru-RU" sz="1800" b="1" dirty="0" smtClean="0"/>
              <a:t>адаптированной образовательной программой</a:t>
            </a:r>
            <a:r>
              <a:rPr lang="ru-RU" sz="1800" dirty="0" smtClean="0"/>
              <a:t>, а для   инвалидов также  в  соответствии   с   </a:t>
            </a:r>
            <a:r>
              <a:rPr lang="ru-RU" sz="1800" b="1" dirty="0" smtClean="0"/>
              <a:t>индивидуальной   программой     реабилитации </a:t>
            </a:r>
            <a:r>
              <a:rPr lang="ru-RU" sz="1800" dirty="0" smtClean="0"/>
              <a:t>инвалида.   </a:t>
            </a:r>
          </a:p>
          <a:p>
            <a:pPr algn="just">
              <a:lnSpc>
                <a:spcPct val="80000"/>
              </a:lnSpc>
            </a:pPr>
            <a:r>
              <a:rPr lang="ru-RU" sz="1800" dirty="0" smtClean="0"/>
              <a:t>  </a:t>
            </a:r>
          </a:p>
          <a:p>
            <a:pPr algn="just">
              <a:lnSpc>
                <a:spcPct val="80000"/>
              </a:lnSpc>
            </a:pPr>
            <a:r>
              <a:rPr lang="ru-RU" sz="1800" dirty="0" smtClean="0"/>
              <a:t>17. В образовательных организациях, осуществляющих   образовательную деятельность </a:t>
            </a:r>
            <a:r>
              <a:rPr lang="ru-RU" sz="1800" b="1" dirty="0" smtClean="0"/>
              <a:t>по адаптированным  образовательным  программам   дошкольного образования</a:t>
            </a:r>
            <a:r>
              <a:rPr lang="ru-RU" sz="1800" dirty="0" smtClean="0"/>
              <a:t>, должны  быть  созданы  специальные  условия  для   получения дошкольного   образования   детьми   с   ограниченными      возможностями здоровья.</a:t>
            </a:r>
          </a:p>
        </p:txBody>
      </p:sp>
    </p:spTree>
    <p:extLst>
      <p:ext uri="{BB962C8B-B14F-4D97-AF65-F5344CB8AC3E}">
        <p14:creationId xmlns="" xmlns:p14="http://schemas.microsoft.com/office/powerpoint/2010/main" val="1135812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971550" y="214313"/>
            <a:ext cx="7972425" cy="1462087"/>
          </a:xfrm>
        </p:spPr>
        <p:txBody>
          <a:bodyPr/>
          <a:lstStyle/>
          <a:p>
            <a:pPr algn="just"/>
            <a:r>
              <a:rPr lang="ru-RU" sz="1600" b="1" dirty="0" smtClean="0"/>
              <a:t>«Санитарно эпидемиологические требования к устройству, содержанию и организации режима работы дошкольных образовательных организаций»</a:t>
            </a:r>
            <a:br>
              <a:rPr lang="ru-RU" sz="1600" b="1" dirty="0" smtClean="0"/>
            </a:br>
            <a:r>
              <a:rPr lang="ru-RU" sz="1600" b="1" dirty="0" smtClean="0"/>
              <a:t> Постановление Главного государственного санитарного врача Российской Федерации от 15 мая 2013 г. № 26 </a:t>
            </a:r>
            <a:r>
              <a:rPr lang="ru-RU" sz="1600" dirty="0" smtClean="0"/>
              <a:t/>
            </a:r>
            <a:br>
              <a:rPr lang="ru-RU" sz="1600" dirty="0" smtClean="0"/>
            </a:br>
            <a:endParaRPr lang="ru-RU" sz="1600" dirty="0" smtClean="0"/>
          </a:p>
        </p:txBody>
      </p:sp>
      <p:sp>
        <p:nvSpPr>
          <p:cNvPr id="38915" name="Объект 2"/>
          <p:cNvSpPr>
            <a:spLocks noGrp="1"/>
          </p:cNvSpPr>
          <p:nvPr>
            <p:ph idx="1"/>
          </p:nvPr>
        </p:nvSpPr>
        <p:spPr>
          <a:xfrm>
            <a:off x="250825" y="2017713"/>
            <a:ext cx="8704263" cy="4724400"/>
          </a:xfrm>
        </p:spPr>
        <p:txBody>
          <a:bodyPr/>
          <a:lstStyle/>
          <a:p>
            <a:pPr marL="0" indent="0" algn="just">
              <a:buNone/>
            </a:pPr>
            <a:r>
              <a:rPr lang="ru-RU" sz="1800" b="1" dirty="0" smtClean="0"/>
              <a:t>компенсирующей направленности </a:t>
            </a:r>
            <a:r>
              <a:rPr lang="ru-RU" sz="1800" dirty="0" smtClean="0"/>
              <a:t>- для осуществления квалифицированной коррекции недостатков в физическом и психическом развитии и дошкольного образования детей с ограниченными возможностями здоровья (с тяжелыми нарушениями речи, с фонетико-фонематическими нарушениями, глухих и слабослышащих, слепых и слабовидящих, с </a:t>
            </a:r>
            <a:r>
              <a:rPr lang="ru-RU" sz="1800" dirty="0" err="1" smtClean="0"/>
              <a:t>амблиопией</a:t>
            </a:r>
            <a:r>
              <a:rPr lang="ru-RU" sz="1800" dirty="0" smtClean="0"/>
              <a:t>, косоглазием, с нарушениями опор но-двигательного аппарата, с задержкой психического развития, с умственной отсталостью, с аутизмом, со сложным дефектом (сочетание двух и более недостатков в физическом и (или) психическом развитии, с иными ограниченными возможностями здоровья);</a:t>
            </a:r>
          </a:p>
          <a:p>
            <a:pPr marL="0" indent="0" algn="just">
              <a:buNone/>
            </a:pPr>
            <a:r>
              <a:rPr lang="ru-RU" sz="1800" dirty="0" smtClean="0"/>
              <a:t> </a:t>
            </a:r>
          </a:p>
          <a:p>
            <a:pPr marL="0" indent="0" algn="just">
              <a:buNone/>
            </a:pPr>
            <a:r>
              <a:rPr lang="ru-RU" sz="1800" b="1" dirty="0" smtClean="0"/>
              <a:t>комбинированной направленности </a:t>
            </a:r>
            <a:r>
              <a:rPr lang="ru-RU" sz="1800" dirty="0" smtClean="0"/>
              <a:t>- для организации совместного воспитания и образования здоровых детей и детей с ограниченными возможностями здоровья;</a:t>
            </a:r>
          </a:p>
          <a:p>
            <a:pPr marL="0" indent="0" algn="just">
              <a:buNone/>
            </a:pPr>
            <a:r>
              <a:rPr lang="ru-RU" sz="1800" b="1" dirty="0" smtClean="0"/>
              <a:t>оздоровительной направленности </a:t>
            </a:r>
            <a:r>
              <a:rPr lang="ru-RU" sz="1800" dirty="0" smtClean="0"/>
              <a:t>- для детей с туберкулезной интоксикацией, часто болеющих детей и других категорий детей, которым необходим комплекс специальных оздоровительных мероприятий.</a:t>
            </a:r>
          </a:p>
        </p:txBody>
      </p:sp>
    </p:spTree>
    <p:extLst>
      <p:ext uri="{BB962C8B-B14F-4D97-AF65-F5344CB8AC3E}">
        <p14:creationId xmlns="" xmlns:p14="http://schemas.microsoft.com/office/powerpoint/2010/main" val="2882855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algn="ctr"/>
            <a:r>
              <a:rPr lang="ru-RU" sz="1600" b="1" dirty="0" smtClean="0"/>
              <a:t>«Санитарно эпидемиологические требования к устройству, содержанию и организации режима работы дошкольных образовательных организаций»</a:t>
            </a:r>
            <a:br>
              <a:rPr lang="ru-RU" sz="1600" b="1" dirty="0" smtClean="0"/>
            </a:br>
            <a:r>
              <a:rPr lang="ru-RU" sz="1600" b="1" dirty="0" smtClean="0"/>
              <a:t> Постановление Главного государственного санитарного врача Российской Федерации от 15 мая 2013 г. № 26</a:t>
            </a:r>
            <a:br>
              <a:rPr lang="ru-RU" sz="1600" b="1" dirty="0" smtClean="0"/>
            </a:br>
            <a:endParaRPr lang="ru-RU" sz="1600" dirty="0" smtClean="0"/>
          </a:p>
        </p:txBody>
      </p:sp>
      <p:sp>
        <p:nvSpPr>
          <p:cNvPr id="35843" name="Объект 2"/>
          <p:cNvSpPr>
            <a:spLocks noGrp="1"/>
          </p:cNvSpPr>
          <p:nvPr>
            <p:ph idx="1"/>
          </p:nvPr>
        </p:nvSpPr>
        <p:spPr>
          <a:xfrm>
            <a:off x="250825" y="2017713"/>
            <a:ext cx="8704263" cy="4579937"/>
          </a:xfrm>
        </p:spPr>
        <p:txBody>
          <a:bodyPr/>
          <a:lstStyle/>
          <a:p>
            <a:pPr marL="0" indent="0" algn="just">
              <a:buNone/>
            </a:pPr>
            <a:r>
              <a:rPr lang="ru-RU" sz="2200" dirty="0" smtClean="0"/>
              <a:t>1.8. В дошкольную организацию принимаются дети в возрасте </a:t>
            </a:r>
            <a:r>
              <a:rPr lang="ru-RU" sz="2200" b="1" dirty="0" smtClean="0"/>
              <a:t>от 2 месяцев до 7 лет.</a:t>
            </a:r>
            <a:r>
              <a:rPr lang="ru-RU" sz="2200" dirty="0" smtClean="0"/>
              <a:t> Подбор контингента разновозрастной (смешанной) группы должен учитывать возможность организации в ней режима дня, соответствующего анатомо-физиологическим особенностям каждой возрастной группы.</a:t>
            </a:r>
          </a:p>
          <a:p>
            <a:pPr marL="0" indent="0" algn="just">
              <a:buNone/>
            </a:pPr>
            <a:r>
              <a:rPr lang="ru-RU" sz="2200" dirty="0" smtClean="0"/>
              <a:t>1.9. Количество детей в группах дошкольной образовательной организации общеразвивающей направленности определяется исходя из расчета площади групповой (игровой) комнаты - для групп раннего возраста (до 3 лет) не менее 2,5 метра квадратного на 1 ребенка и для дошкольного возраста (от 3 до 7 лет) - не менее 2,0 метра квадратного на одного ребенка, фактически находящегося в группе.</a:t>
            </a:r>
          </a:p>
          <a:p>
            <a:pPr algn="just"/>
            <a:endParaRPr lang="ru-RU" sz="2200" dirty="0" smtClean="0"/>
          </a:p>
        </p:txBody>
      </p:sp>
    </p:spTree>
    <p:extLst>
      <p:ext uri="{BB962C8B-B14F-4D97-AF65-F5344CB8AC3E}">
        <p14:creationId xmlns="" xmlns:p14="http://schemas.microsoft.com/office/powerpoint/2010/main" val="2032510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pPr algn="ctr"/>
            <a:r>
              <a:rPr lang="ru-RU" sz="1600" b="1" smtClean="0"/>
              <a:t>«Санитарно эпидемиологические требования к устройству, содержанию и организации режима работы дошкольных образовательных организаций»</a:t>
            </a:r>
            <a:br>
              <a:rPr lang="ru-RU" sz="1600" b="1" smtClean="0"/>
            </a:br>
            <a:r>
              <a:rPr lang="ru-RU" sz="1600" b="1" smtClean="0"/>
              <a:t> Постановление Главного государственного санитарного врача Российской Федерации от 15 мая 2013 г. № 26</a:t>
            </a:r>
            <a:r>
              <a:rPr lang="ru-RU" sz="1400" b="1" smtClean="0"/>
              <a:t/>
            </a:r>
            <a:br>
              <a:rPr lang="ru-RU" sz="1400" b="1" smtClean="0"/>
            </a:br>
            <a:endParaRPr lang="ru-RU" sz="1400" smtClean="0"/>
          </a:p>
        </p:txBody>
      </p:sp>
      <p:sp>
        <p:nvSpPr>
          <p:cNvPr id="3" name="Объект 2"/>
          <p:cNvSpPr>
            <a:spLocks noGrp="1"/>
          </p:cNvSpPr>
          <p:nvPr>
            <p:ph idx="1"/>
          </p:nvPr>
        </p:nvSpPr>
        <p:spPr>
          <a:xfrm>
            <a:off x="250825" y="2017713"/>
            <a:ext cx="8704263" cy="4724400"/>
          </a:xfrm>
        </p:spPr>
        <p:txBody>
          <a:bodyPr/>
          <a:lstStyle/>
          <a:p>
            <a:pPr marL="0" indent="0">
              <a:buFont typeface="Wingdings" pitchFamily="2" charset="2"/>
              <a:buNone/>
              <a:defRPr/>
            </a:pPr>
            <a:r>
              <a:rPr lang="ru-RU" sz="1400" dirty="0"/>
              <a:t>1.11. Рекомендуемое количество детей в группах компенсирующей направленности для детей до 3 лет и старше 3 лет, соответственно, не должно превышать:</a:t>
            </a:r>
          </a:p>
          <a:p>
            <a:pPr marL="0" indent="0">
              <a:buFont typeface="Wingdings" pitchFamily="2" charset="2"/>
              <a:buNone/>
              <a:defRPr/>
            </a:pPr>
            <a:r>
              <a:rPr lang="ru-RU" sz="1400" dirty="0"/>
              <a:t>- для детей с тяжелыми нарушениями речи - 6 и 10 детей;</a:t>
            </a:r>
          </a:p>
          <a:p>
            <a:pPr marL="0" indent="0">
              <a:buFont typeface="Wingdings" pitchFamily="2" charset="2"/>
              <a:buNone/>
              <a:defRPr/>
            </a:pPr>
            <a:r>
              <a:rPr lang="ru-RU" sz="1400" dirty="0"/>
              <a:t>- для детей с фонетико-фонематическими нарушениями речи в возрасте старше 3 лет - 12 детей;</a:t>
            </a:r>
          </a:p>
          <a:p>
            <a:pPr marL="0" indent="0">
              <a:buFont typeface="Wingdings" pitchFamily="2" charset="2"/>
              <a:buNone/>
              <a:defRPr/>
            </a:pPr>
            <a:r>
              <a:rPr lang="ru-RU" sz="1400" dirty="0"/>
              <a:t>- для глухих детей - 6 детей для обеих возрастных групп;</a:t>
            </a:r>
          </a:p>
          <a:p>
            <a:pPr marL="0" indent="0">
              <a:buFont typeface="Wingdings" pitchFamily="2" charset="2"/>
              <a:buNone/>
              <a:defRPr/>
            </a:pPr>
            <a:r>
              <a:rPr lang="ru-RU" sz="1400" dirty="0"/>
              <a:t>- для слабослышащих детей - 6 и 8 детей;</a:t>
            </a:r>
          </a:p>
          <a:p>
            <a:pPr marL="0" indent="0">
              <a:buFont typeface="Wingdings" pitchFamily="2" charset="2"/>
              <a:buNone/>
              <a:defRPr/>
            </a:pPr>
            <a:r>
              <a:rPr lang="ru-RU" sz="1400" dirty="0"/>
              <a:t>- для слепых детей - 6 детей для обеих возрастных групп;</a:t>
            </a:r>
          </a:p>
          <a:p>
            <a:pPr marL="0" indent="0">
              <a:buFont typeface="Wingdings" pitchFamily="2" charset="2"/>
              <a:buNone/>
              <a:defRPr/>
            </a:pPr>
            <a:r>
              <a:rPr lang="ru-RU" sz="1400" dirty="0"/>
              <a:t>- для слабовидящих детей, для детей с </a:t>
            </a:r>
            <a:r>
              <a:rPr lang="ru-RU" sz="1400" dirty="0" err="1"/>
              <a:t>амблиопией</a:t>
            </a:r>
            <a:r>
              <a:rPr lang="ru-RU" sz="1400" dirty="0"/>
              <a:t>, косоглазием - 6 и 10 детей;</a:t>
            </a:r>
          </a:p>
          <a:p>
            <a:pPr marL="0" indent="0">
              <a:buFont typeface="Wingdings" pitchFamily="2" charset="2"/>
              <a:buNone/>
              <a:defRPr/>
            </a:pPr>
            <a:r>
              <a:rPr lang="ru-RU" sz="1400" dirty="0"/>
              <a:t>- для детей с нарушениями опорно-двигательного аппарата - 6 и 8 детей;</a:t>
            </a:r>
          </a:p>
          <a:p>
            <a:pPr marL="0" indent="0">
              <a:buFont typeface="Wingdings" pitchFamily="2" charset="2"/>
              <a:buNone/>
              <a:defRPr/>
            </a:pPr>
            <a:r>
              <a:rPr lang="ru-RU" sz="1400" dirty="0"/>
              <a:t>- для детей с задержкой психического развития - 6 и 10 детей;</a:t>
            </a:r>
          </a:p>
          <a:p>
            <a:pPr marL="0" indent="0">
              <a:buFont typeface="Wingdings" pitchFamily="2" charset="2"/>
              <a:buNone/>
              <a:defRPr/>
            </a:pPr>
            <a:r>
              <a:rPr lang="ru-RU" sz="1400" dirty="0"/>
              <a:t>- для детей с умственной отсталостью легкой степени - 6 и 10 детей;</a:t>
            </a:r>
          </a:p>
          <a:p>
            <a:pPr marL="0" indent="0">
              <a:buFont typeface="Wingdings" pitchFamily="2" charset="2"/>
              <a:buNone/>
              <a:defRPr/>
            </a:pPr>
            <a:r>
              <a:rPr lang="ru-RU" sz="1400" dirty="0"/>
              <a:t>- для детей с умственной отсталостью умеренной, тяжелой в возрасте старше 3 лет - 8 детей;</a:t>
            </a:r>
          </a:p>
          <a:p>
            <a:pPr marL="0" indent="0">
              <a:buFont typeface="Wingdings" pitchFamily="2" charset="2"/>
              <a:buNone/>
              <a:defRPr/>
            </a:pPr>
            <a:r>
              <a:rPr lang="ru-RU" sz="1400" dirty="0"/>
              <a:t>- для детей с аутизмом только в возрасте старше 3 лет - 5 детей;</a:t>
            </a:r>
          </a:p>
          <a:p>
            <a:pPr marL="0" indent="0">
              <a:buFont typeface="Wingdings" pitchFamily="2" charset="2"/>
              <a:buNone/>
              <a:defRPr/>
            </a:pPr>
            <a:r>
              <a:rPr lang="ru-RU" sz="1400" dirty="0"/>
              <a:t>- для детей со сложным дефектом (имеющих сочетание 2 или более недостатков в физическом и (или) психическом развитии) - 5 детей для обеих возрастных групп;</a:t>
            </a:r>
          </a:p>
          <a:p>
            <a:pPr marL="0" indent="0">
              <a:buFont typeface="Wingdings" pitchFamily="2" charset="2"/>
              <a:buNone/>
              <a:defRPr/>
            </a:pPr>
            <a:r>
              <a:rPr lang="ru-RU" sz="1400" dirty="0"/>
              <a:t>- для детей с иными ограниченными возможностями здоровья - 10 и 15 детей. </a:t>
            </a:r>
            <a:endParaRPr lang="ru-RU" sz="1400" dirty="0" smtClean="0"/>
          </a:p>
          <a:p>
            <a:pPr marL="0" indent="0">
              <a:buFont typeface="Wingdings" pitchFamily="2" charset="2"/>
              <a:buNone/>
              <a:defRPr/>
            </a:pPr>
            <a:r>
              <a:rPr lang="ru-RU" sz="1400" dirty="0" smtClean="0"/>
              <a:t>Допускается </a:t>
            </a:r>
            <a:r>
              <a:rPr lang="ru-RU" sz="1400" dirty="0"/>
              <a:t>организовывать разновозрастные (смешанные) группы детей в </a:t>
            </a:r>
            <a:r>
              <a:rPr lang="ru-RU" sz="1400" dirty="0" smtClean="0"/>
              <a:t>дошкольных образовательных </a:t>
            </a:r>
            <a:r>
              <a:rPr lang="ru-RU" sz="1400" dirty="0"/>
              <a:t>организациях компенсирующей направленности с учетом возможности организации в них режима дня, соответствующего анатомо-физиологическим особенностям каждой возрастной группы.</a:t>
            </a:r>
          </a:p>
          <a:p>
            <a:pPr>
              <a:defRPr/>
            </a:pPr>
            <a:endParaRPr lang="ru-RU" sz="1400" dirty="0"/>
          </a:p>
        </p:txBody>
      </p:sp>
    </p:spTree>
    <p:extLst>
      <p:ext uri="{BB962C8B-B14F-4D97-AF65-F5344CB8AC3E}">
        <p14:creationId xmlns="" xmlns:p14="http://schemas.microsoft.com/office/powerpoint/2010/main" val="3510909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algn="ctr"/>
            <a:r>
              <a:rPr lang="ru-RU" sz="1600" b="1" smtClean="0"/>
              <a:t>«Санитарно эпидемиологические требования к устройству, содержанию и организации режима работы дошкольных образовательных организаций»</a:t>
            </a:r>
            <a:br>
              <a:rPr lang="ru-RU" sz="1600" b="1" smtClean="0"/>
            </a:br>
            <a:r>
              <a:rPr lang="ru-RU" sz="1600" b="1" smtClean="0"/>
              <a:t> Постановление Главного государственного санитарного врача Российской Федерации от 15 мая 2013 г. № 26</a:t>
            </a:r>
            <a:r>
              <a:rPr lang="ru-RU" sz="1200" b="1" smtClean="0"/>
              <a:t/>
            </a:r>
            <a:br>
              <a:rPr lang="ru-RU" sz="1200" b="1" smtClean="0"/>
            </a:br>
            <a:endParaRPr lang="ru-RU" sz="1400" smtClean="0"/>
          </a:p>
        </p:txBody>
      </p:sp>
      <p:sp>
        <p:nvSpPr>
          <p:cNvPr id="3" name="Объект 2"/>
          <p:cNvSpPr>
            <a:spLocks noGrp="1"/>
          </p:cNvSpPr>
          <p:nvPr>
            <p:ph idx="1"/>
          </p:nvPr>
        </p:nvSpPr>
        <p:spPr>
          <a:xfrm>
            <a:off x="539750" y="2017713"/>
            <a:ext cx="8415338" cy="4506912"/>
          </a:xfrm>
        </p:spPr>
        <p:txBody>
          <a:bodyPr/>
          <a:lstStyle/>
          <a:p>
            <a:pPr marL="0" indent="0" algn="just">
              <a:buFont typeface="Wingdings" pitchFamily="2" charset="2"/>
              <a:buNone/>
              <a:defRPr/>
            </a:pPr>
            <a:r>
              <a:rPr lang="ru-RU" sz="1600" dirty="0"/>
              <a:t>1.12. В дошкольных образовательных организациях, комплектование групп комбинированной направленности, реализующих совместное образование здоровых детей и детей с ограниченными возможностями, осуществляется в соответствии с учетом особенностей психофизического развития и возможностей воспитанников.</a:t>
            </a:r>
          </a:p>
          <a:p>
            <a:pPr marL="0" indent="0" algn="just">
              <a:buFont typeface="Wingdings" pitchFamily="2" charset="2"/>
              <a:buNone/>
              <a:defRPr/>
            </a:pPr>
            <a:r>
              <a:rPr lang="ru-RU" sz="1600" dirty="0"/>
              <a:t>Рекомендуемое количество детей в группах комбинированной направленности:</a:t>
            </a:r>
          </a:p>
          <a:p>
            <a:pPr marL="0" indent="0" algn="just">
              <a:buFont typeface="Wingdings" pitchFamily="2" charset="2"/>
              <a:buNone/>
              <a:defRPr/>
            </a:pPr>
            <a:r>
              <a:rPr lang="ru-RU" sz="1600" dirty="0"/>
              <a:t>а) до 3 лет - не более 10 детей, в том числе не более 3 детей с ограниченными возможностями здоровья;</a:t>
            </a:r>
          </a:p>
          <a:p>
            <a:pPr marL="0" indent="0" algn="just">
              <a:buFont typeface="Wingdings" pitchFamily="2" charset="2"/>
              <a:buNone/>
              <a:defRPr/>
            </a:pPr>
            <a:r>
              <a:rPr lang="ru-RU" sz="1600" dirty="0"/>
              <a:t>б) старше 3 лет:</a:t>
            </a:r>
          </a:p>
          <a:p>
            <a:pPr marL="0" indent="0" algn="just">
              <a:buFont typeface="Wingdings" pitchFamily="2" charset="2"/>
              <a:buNone/>
              <a:defRPr/>
            </a:pPr>
            <a:r>
              <a:rPr lang="ru-RU" sz="1600" dirty="0"/>
              <a:t>- не более 10 детей, в том числе не более 3 глухих детей, или слепых детей, или детей с нарушениями опорно-двигательного аппарата, или детей с умственной отсталостью умеренной, тяжелой, или детей со сложным дефектом;</a:t>
            </a:r>
          </a:p>
          <a:p>
            <a:pPr marL="0" indent="0" algn="just">
              <a:buFont typeface="Wingdings" pitchFamily="2" charset="2"/>
              <a:buNone/>
              <a:defRPr/>
            </a:pPr>
            <a:r>
              <a:rPr lang="ru-RU" sz="1600" dirty="0"/>
              <a:t>- не более 15 детей, в том числе не более 4 слабовидящих и (или) детей с </a:t>
            </a:r>
            <a:r>
              <a:rPr lang="ru-RU" sz="1600" dirty="0" err="1"/>
              <a:t>амблиопией</a:t>
            </a:r>
            <a:r>
              <a:rPr lang="ru-RU" sz="1600" dirty="0"/>
              <a:t> и (или) косоглазием, или слабослышащих детей, или детей, имеющих тяжелые нарушения речи, или детей с умственной отсталостью легкой степени;</a:t>
            </a:r>
          </a:p>
          <a:p>
            <a:pPr marL="0" indent="0" algn="just">
              <a:buFont typeface="Wingdings" pitchFamily="2" charset="2"/>
              <a:buNone/>
              <a:defRPr/>
            </a:pPr>
            <a:r>
              <a:rPr lang="ru-RU" sz="1600" dirty="0"/>
              <a:t>- не более 17 детей, в том числе не более 5 детей с задержкой психического развития.</a:t>
            </a:r>
          </a:p>
          <a:p>
            <a:pPr algn="just">
              <a:defRPr/>
            </a:pPr>
            <a:endParaRPr lang="ru-RU" sz="1600" dirty="0"/>
          </a:p>
        </p:txBody>
      </p:sp>
    </p:spTree>
    <p:extLst>
      <p:ext uri="{BB962C8B-B14F-4D97-AF65-F5344CB8AC3E}">
        <p14:creationId xmlns="" xmlns:p14="http://schemas.microsoft.com/office/powerpoint/2010/main" val="374180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endParaRPr lang="ru-RU" smtClean="0"/>
          </a:p>
        </p:txBody>
      </p:sp>
      <p:sp>
        <p:nvSpPr>
          <p:cNvPr id="39939" name="Объект 2"/>
          <p:cNvSpPr>
            <a:spLocks noGrp="1"/>
          </p:cNvSpPr>
          <p:nvPr>
            <p:ph idx="1"/>
          </p:nvPr>
        </p:nvSpPr>
        <p:spPr/>
        <p:txBody>
          <a:bodyPr/>
          <a:lstStyle/>
          <a:p>
            <a:endParaRPr lang="ru-RU" smtClean="0"/>
          </a:p>
        </p:txBody>
      </p:sp>
      <p:pic>
        <p:nvPicPr>
          <p:cNvPr id="39940" name="Picture 2" descr="C:\Users\Администратор\Downloads\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8888" y="0"/>
            <a:ext cx="77057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79751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8775" y="2649538"/>
            <a:ext cx="2952750"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Группы комбинированной направленности</a:t>
            </a:r>
          </a:p>
        </p:txBody>
      </p:sp>
      <p:sp>
        <p:nvSpPr>
          <p:cNvPr id="16" name="Блок-схема: альтернативный процесс 15"/>
          <p:cNvSpPr/>
          <p:nvPr/>
        </p:nvSpPr>
        <p:spPr>
          <a:xfrm>
            <a:off x="358775" y="3419475"/>
            <a:ext cx="2844800" cy="838200"/>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ООП</a:t>
            </a:r>
          </a:p>
        </p:txBody>
      </p:sp>
      <p:sp>
        <p:nvSpPr>
          <p:cNvPr id="17" name="Блок-схема: альтернативный процесс 16"/>
          <p:cNvSpPr/>
          <p:nvPr/>
        </p:nvSpPr>
        <p:spPr>
          <a:xfrm>
            <a:off x="3635375" y="4545013"/>
            <a:ext cx="3600450" cy="684212"/>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Группы общеразвивающей направленности</a:t>
            </a:r>
          </a:p>
        </p:txBody>
      </p:sp>
      <p:sp>
        <p:nvSpPr>
          <p:cNvPr id="19" name="Прямоугольник 18"/>
          <p:cNvSpPr/>
          <p:nvPr/>
        </p:nvSpPr>
        <p:spPr>
          <a:xfrm>
            <a:off x="539750" y="4473575"/>
            <a:ext cx="693738" cy="7921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АОП</a:t>
            </a:r>
          </a:p>
        </p:txBody>
      </p:sp>
      <p:sp>
        <p:nvSpPr>
          <p:cNvPr id="21" name="Прямоугольник 20"/>
          <p:cNvSpPr/>
          <p:nvPr/>
        </p:nvSpPr>
        <p:spPr>
          <a:xfrm>
            <a:off x="3419475" y="2565400"/>
            <a:ext cx="3816350" cy="6477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dirty="0"/>
              <a:t>АООП</a:t>
            </a:r>
          </a:p>
        </p:txBody>
      </p:sp>
      <p:sp>
        <p:nvSpPr>
          <p:cNvPr id="22" name="Прямоугольник 21"/>
          <p:cNvSpPr/>
          <p:nvPr/>
        </p:nvSpPr>
        <p:spPr>
          <a:xfrm>
            <a:off x="1684338" y="4868863"/>
            <a:ext cx="908050" cy="635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dirty="0"/>
              <a:t>АОП</a:t>
            </a:r>
          </a:p>
        </p:txBody>
      </p:sp>
      <p:sp>
        <p:nvSpPr>
          <p:cNvPr id="23" name="Прямоугольник 22"/>
          <p:cNvSpPr/>
          <p:nvPr/>
        </p:nvSpPr>
        <p:spPr>
          <a:xfrm>
            <a:off x="5795963" y="3429000"/>
            <a:ext cx="1152525" cy="50323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dirty="0"/>
              <a:t>СИПР</a:t>
            </a:r>
          </a:p>
        </p:txBody>
      </p:sp>
      <p:sp>
        <p:nvSpPr>
          <p:cNvPr id="24" name="Прямоугольник 23"/>
          <p:cNvSpPr/>
          <p:nvPr/>
        </p:nvSpPr>
        <p:spPr>
          <a:xfrm>
            <a:off x="1042988" y="5876925"/>
            <a:ext cx="792162" cy="431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СИПР</a:t>
            </a:r>
          </a:p>
        </p:txBody>
      </p:sp>
      <p:cxnSp>
        <p:nvCxnSpPr>
          <p:cNvPr id="29" name="Прямая со стрелкой 28"/>
          <p:cNvCxnSpPr>
            <a:endCxn id="19" idx="0"/>
          </p:cNvCxnSpPr>
          <p:nvPr/>
        </p:nvCxnSpPr>
        <p:spPr>
          <a:xfrm>
            <a:off x="730250" y="4257675"/>
            <a:ext cx="15557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1789113" y="4233863"/>
            <a:ext cx="449262" cy="620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24" idx="0"/>
          </p:cNvCxnSpPr>
          <p:nvPr/>
        </p:nvCxnSpPr>
        <p:spPr>
          <a:xfrm flipH="1">
            <a:off x="1439863" y="4257675"/>
            <a:ext cx="0" cy="1619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21" idx="2"/>
            <a:endCxn id="23" idx="0"/>
          </p:cNvCxnSpPr>
          <p:nvPr/>
        </p:nvCxnSpPr>
        <p:spPr>
          <a:xfrm>
            <a:off x="5327650" y="3213100"/>
            <a:ext cx="104457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419475" y="1844675"/>
            <a:ext cx="3816350" cy="7207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Группы компенсирующей направленности</a:t>
            </a:r>
          </a:p>
        </p:txBody>
      </p:sp>
      <p:sp>
        <p:nvSpPr>
          <p:cNvPr id="27" name="Овал 26"/>
          <p:cNvSpPr/>
          <p:nvPr/>
        </p:nvSpPr>
        <p:spPr>
          <a:xfrm>
            <a:off x="2484438" y="692150"/>
            <a:ext cx="3455987" cy="936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dirty="0"/>
              <a:t>Дошкольная образовательная организация</a:t>
            </a:r>
          </a:p>
        </p:txBody>
      </p:sp>
      <p:sp>
        <p:nvSpPr>
          <p:cNvPr id="47" name="Прямоугольник 46"/>
          <p:cNvSpPr/>
          <p:nvPr/>
        </p:nvSpPr>
        <p:spPr>
          <a:xfrm>
            <a:off x="3527425" y="5445125"/>
            <a:ext cx="3600450" cy="49053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ru-RU" dirty="0"/>
              <a:t>ООП</a:t>
            </a:r>
          </a:p>
        </p:txBody>
      </p:sp>
      <p:sp>
        <p:nvSpPr>
          <p:cNvPr id="49" name="Овал 48"/>
          <p:cNvSpPr/>
          <p:nvPr/>
        </p:nvSpPr>
        <p:spPr>
          <a:xfrm>
            <a:off x="4556125" y="6091238"/>
            <a:ext cx="1417638" cy="43497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АОП</a:t>
            </a:r>
          </a:p>
        </p:txBody>
      </p:sp>
      <p:sp>
        <p:nvSpPr>
          <p:cNvPr id="50" name="Овал 49"/>
          <p:cNvSpPr/>
          <p:nvPr/>
        </p:nvSpPr>
        <p:spPr>
          <a:xfrm>
            <a:off x="7756525" y="3968750"/>
            <a:ext cx="1008063" cy="57626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АОП</a:t>
            </a:r>
          </a:p>
        </p:txBody>
      </p:sp>
      <p:cxnSp>
        <p:nvCxnSpPr>
          <p:cNvPr id="66" name="Прямая со стрелкой 65"/>
          <p:cNvCxnSpPr>
            <a:endCxn id="49" idx="0"/>
          </p:cNvCxnSpPr>
          <p:nvPr/>
        </p:nvCxnSpPr>
        <p:spPr>
          <a:xfrm>
            <a:off x="5146675" y="5967413"/>
            <a:ext cx="117475" cy="12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a:off x="8259763" y="3198813"/>
            <a:ext cx="0" cy="12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96188" y="1700213"/>
            <a:ext cx="1223962" cy="1477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ru-RU" dirty="0"/>
              <a:t>Группы оздоровительной направленности</a:t>
            </a:r>
          </a:p>
        </p:txBody>
      </p:sp>
      <p:sp>
        <p:nvSpPr>
          <p:cNvPr id="3" name="Прямоугольник 2"/>
          <p:cNvSpPr/>
          <p:nvPr/>
        </p:nvSpPr>
        <p:spPr>
          <a:xfrm>
            <a:off x="7605713" y="3325813"/>
            <a:ext cx="1366837" cy="4445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ОО</a:t>
            </a:r>
            <a:r>
              <a:rPr lang="ru-RU" dirty="0">
                <a:solidFill>
                  <a:schemeClr val="tx1"/>
                </a:solidFill>
              </a:rPr>
              <a:t>ООП</a:t>
            </a:r>
          </a:p>
        </p:txBody>
      </p:sp>
      <p:cxnSp>
        <p:nvCxnSpPr>
          <p:cNvPr id="6" name="Прямая со стрелкой 5"/>
          <p:cNvCxnSpPr>
            <a:stCxn id="3" idx="2"/>
            <a:endCxn id="50" idx="0"/>
          </p:cNvCxnSpPr>
          <p:nvPr/>
        </p:nvCxnSpPr>
        <p:spPr>
          <a:xfrm flipH="1">
            <a:off x="8259763" y="3770313"/>
            <a:ext cx="30162" cy="198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5651500" y="5265738"/>
            <a:ext cx="144463" cy="179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endCxn id="16" idx="0"/>
          </p:cNvCxnSpPr>
          <p:nvPr/>
        </p:nvCxnSpPr>
        <p:spPr>
          <a:xfrm>
            <a:off x="1619250" y="3297238"/>
            <a:ext cx="161925" cy="122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51719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150938" y="620713"/>
            <a:ext cx="7793037" cy="863600"/>
          </a:xfrm>
        </p:spPr>
        <p:txBody>
          <a:bodyPr/>
          <a:lstStyle/>
          <a:p>
            <a:r>
              <a:rPr lang="ru-RU" sz="2400" b="1" smtClean="0"/>
              <a:t>Приказ Минобрнауки от 02.09.2013г. №1035 </a:t>
            </a:r>
          </a:p>
        </p:txBody>
      </p:sp>
      <p:pic>
        <p:nvPicPr>
          <p:cNvPr id="16387"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611188" y="2276475"/>
            <a:ext cx="8343900" cy="3816350"/>
          </a:xfrm>
        </p:spPr>
      </p:pic>
    </p:spTree>
    <p:extLst>
      <p:ext uri="{BB962C8B-B14F-4D97-AF65-F5344CB8AC3E}">
        <p14:creationId xmlns="" xmlns:p14="http://schemas.microsoft.com/office/powerpoint/2010/main" val="1391026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t>
            </a:r>
            <a:br>
              <a:rPr lang="ru-RU" sz="1400" smtClean="0"/>
            </a:br>
            <a:r>
              <a:rPr lang="ru-RU" sz="1400" smtClean="0"/>
              <a:t/>
            </a:r>
            <a:br>
              <a:rPr lang="ru-RU" sz="1400" smtClean="0"/>
            </a:br>
            <a:r>
              <a:rPr lang="ru-RU" sz="1400" smtClean="0"/>
              <a:t> </a:t>
            </a:r>
            <a:br>
              <a:rPr lang="ru-RU" sz="1400" smtClean="0"/>
            </a:br>
            <a:r>
              <a:rPr lang="ru-RU" sz="1600" smtClean="0"/>
              <a:t>ОБ УТВЕРЖДЕНИИ ПЕРЕЧНЯ</a:t>
            </a:r>
            <a:br>
              <a:rPr lang="ru-RU" sz="1600" smtClean="0"/>
            </a:br>
            <a:r>
              <a:rPr lang="ru-RU" sz="1600" smtClean="0"/>
              <a:t>ЗАБОЛЕВАНИЙ, НАЛИЧИЕ КОТОРЫХ ДАЕТ ПРАВО НА ОБУЧЕНИЕ</a:t>
            </a:r>
            <a:br>
              <a:rPr lang="ru-RU" sz="1600" smtClean="0"/>
            </a:br>
            <a:r>
              <a:rPr lang="ru-RU" sz="1600" smtClean="0"/>
              <a:t>ПО ОСНОВНЫМ ОБЩЕОБРАЗОВАТЕЛЬНЫМ ПРОГРАММАМ НА ДОМУ </a:t>
            </a:r>
            <a:r>
              <a:rPr lang="ru-RU" sz="1400" smtClean="0"/>
              <a:t>ПРИКАЗ МИНИСТЕРСТВО ЗДРАВООХРАНЕНИЯ РОССИЙСКОЙ ФЕДЕРАЦИИ от 30 июня 2016 г. N 436н</a:t>
            </a:r>
            <a:br>
              <a:rPr lang="ru-RU" sz="1400" smtClean="0"/>
            </a:br>
            <a:endParaRPr lang="ru-RU" sz="1400" smtClean="0"/>
          </a:p>
        </p:txBody>
      </p:sp>
      <p:sp>
        <p:nvSpPr>
          <p:cNvPr id="20483" name="Объект 2"/>
          <p:cNvSpPr>
            <a:spLocks noGrp="1"/>
          </p:cNvSpPr>
          <p:nvPr>
            <p:ph idx="1"/>
          </p:nvPr>
        </p:nvSpPr>
        <p:spPr>
          <a:xfrm>
            <a:off x="684213" y="2017713"/>
            <a:ext cx="8270875" cy="4114800"/>
          </a:xfrm>
        </p:spPr>
        <p:txBody>
          <a:bodyPr/>
          <a:lstStyle/>
          <a:p>
            <a:pPr marL="0" indent="0" algn="just">
              <a:buFont typeface="Wingdings" pitchFamily="2" charset="2"/>
              <a:buNone/>
            </a:pPr>
            <a:r>
              <a:rPr lang="ru-RU" sz="2800" b="1" smtClean="0"/>
              <a:t>ОБ УТВЕРЖДЕНИИ ПЕРЕЧНЯ</a:t>
            </a:r>
            <a:br>
              <a:rPr lang="ru-RU" sz="2800" b="1" smtClean="0"/>
            </a:br>
            <a:r>
              <a:rPr lang="ru-RU" sz="2800" b="1" smtClean="0"/>
              <a:t>ЗАБОЛЕВАНИЙ, НАЛИЧИЕ КОТОРЫХ ДАЕТ ПРАВО НА ОБУЧЕНИЕ</a:t>
            </a:r>
            <a:br>
              <a:rPr lang="ru-RU" sz="2800" b="1" smtClean="0"/>
            </a:br>
            <a:r>
              <a:rPr lang="ru-RU" sz="2800" b="1" smtClean="0"/>
              <a:t>ПО ОСНОВНЫМ ОБЩЕОБРАЗОВАТЕЛЬНЫМ ПРОГРАММАМ НА ДОМУ </a:t>
            </a:r>
          </a:p>
          <a:p>
            <a:pPr marL="0" indent="0">
              <a:buFont typeface="Wingdings" pitchFamily="2" charset="2"/>
              <a:buNone/>
            </a:pPr>
            <a:endParaRPr lang="ru-RU" sz="2800" smtClean="0"/>
          </a:p>
          <a:p>
            <a:pPr marL="0" indent="0">
              <a:buFont typeface="Wingdings" pitchFamily="2" charset="2"/>
              <a:buNone/>
            </a:pPr>
            <a:r>
              <a:rPr lang="ru-RU" sz="2800" smtClean="0"/>
              <a:t>(Приказ Министерства здравоохранения РФ от 30 июня 2016 г. N 436н)</a:t>
            </a:r>
            <a:br>
              <a:rPr lang="ru-RU" sz="2800" smtClean="0"/>
            </a:br>
            <a:endParaRPr lang="ru-RU" smtClean="0"/>
          </a:p>
        </p:txBody>
      </p:sp>
    </p:spTree>
    <p:extLst>
      <p:ext uri="{BB962C8B-B14F-4D97-AF65-F5344CB8AC3E}">
        <p14:creationId xmlns="" xmlns:p14="http://schemas.microsoft.com/office/powerpoint/2010/main" val="283788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z="2000" b="1" smtClean="0"/>
              <a:t>Статья 17. Формы получения образования и формы обучения</a:t>
            </a:r>
            <a:r>
              <a:rPr lang="ru-RU" sz="2000" smtClean="0"/>
              <a:t/>
            </a:r>
            <a:br>
              <a:rPr lang="ru-RU" sz="2000" smtClean="0"/>
            </a:br>
            <a:endParaRPr lang="ru-RU" sz="2000" smtClean="0"/>
          </a:p>
        </p:txBody>
      </p:sp>
      <p:sp>
        <p:nvSpPr>
          <p:cNvPr id="17411" name="Содержимое 2"/>
          <p:cNvSpPr>
            <a:spLocks noGrp="1"/>
          </p:cNvSpPr>
          <p:nvPr>
            <p:ph idx="1"/>
          </p:nvPr>
        </p:nvSpPr>
        <p:spPr>
          <a:xfrm>
            <a:off x="0" y="1844675"/>
            <a:ext cx="8955088" cy="5013325"/>
          </a:xfrm>
        </p:spPr>
        <p:txBody>
          <a:bodyPr/>
          <a:lstStyle/>
          <a:p>
            <a:r>
              <a:rPr lang="ru-RU" sz="2000" smtClean="0">
                <a:latin typeface="Times New Roman" pitchFamily="18" charset="0"/>
                <a:cs typeface="Times New Roman" pitchFamily="18" charset="0"/>
              </a:rPr>
              <a:t>1. В Российской Федерации образование может быть получено:</a:t>
            </a:r>
          </a:p>
          <a:p>
            <a:r>
              <a:rPr lang="ru-RU" sz="2000" smtClean="0">
                <a:latin typeface="Times New Roman" pitchFamily="18" charset="0"/>
                <a:cs typeface="Times New Roman" pitchFamily="18" charset="0"/>
              </a:rPr>
              <a:t>1) в организациях, осуществляющих образовательную деятельность;</a:t>
            </a:r>
          </a:p>
          <a:p>
            <a:r>
              <a:rPr lang="ru-RU" sz="1600" smtClean="0">
                <a:latin typeface="Times New Roman" pitchFamily="18" charset="0"/>
                <a:cs typeface="Times New Roman" pitchFamily="18" charset="0"/>
              </a:rPr>
              <a:t>2) вне организаций, осуществляющих образовательную деятельность (в форме семейного образования и самообразования).</a:t>
            </a:r>
          </a:p>
          <a:p>
            <a:r>
              <a:rPr lang="ru-RU" sz="2000" smtClean="0">
                <a:latin typeface="Times New Roman" pitchFamily="18" charset="0"/>
                <a:cs typeface="Times New Roman" pitchFamily="18" charset="0"/>
              </a:rPr>
              <a:t>2. </a:t>
            </a:r>
            <a:r>
              <a:rPr lang="ru-RU" sz="2000" b="1" smtClean="0">
                <a:latin typeface="Times New Roman" pitchFamily="18" charset="0"/>
                <a:cs typeface="Times New Roman" pitchFamily="18" charset="0"/>
              </a:rPr>
              <a:t>Обучение </a:t>
            </a:r>
            <a:r>
              <a:rPr lang="ru-RU" sz="2000" smtClean="0">
                <a:latin typeface="Times New Roman" pitchFamily="18" charset="0"/>
                <a:cs typeface="Times New Roman" pitchFamily="18" charset="0"/>
              </a:rPr>
              <a:t>в организациях, осуществляющих образовательную деятельность, с учетом потребностей, возможностей личности и в зависимости от объема обязательных занятий педагогического работника с обучающимися осуществляется </a:t>
            </a:r>
            <a:r>
              <a:rPr lang="ru-RU" sz="2000" b="1" smtClean="0">
                <a:latin typeface="Times New Roman" pitchFamily="18" charset="0"/>
                <a:cs typeface="Times New Roman" pitchFamily="18" charset="0"/>
              </a:rPr>
              <a:t>в очной, очно-заочной или заочной форме</a:t>
            </a:r>
            <a:r>
              <a:rPr lang="ru-RU" sz="2000" smtClean="0">
                <a:latin typeface="Times New Roman" pitchFamily="18" charset="0"/>
                <a:cs typeface="Times New Roman" pitchFamily="18" charset="0"/>
              </a:rPr>
              <a:t>.</a:t>
            </a:r>
          </a:p>
          <a:p>
            <a:r>
              <a:rPr lang="ru-RU" sz="2000" smtClean="0">
                <a:latin typeface="Times New Roman" pitchFamily="18" charset="0"/>
                <a:cs typeface="Times New Roman" pitchFamily="18" charset="0"/>
              </a:rPr>
              <a:t>4. Допускается сочетание различных форм получения образования и форм обучения.</a:t>
            </a:r>
          </a:p>
          <a:p>
            <a:r>
              <a:rPr lang="ru-RU" sz="2000" smtClean="0">
                <a:latin typeface="Times New Roman" pitchFamily="18" charset="0"/>
                <a:cs typeface="Times New Roman" pitchFamily="18" charset="0"/>
              </a:rPr>
              <a:t>5. Формы получения образования и формы обучения по основной образовательной программе по каждому уровню образования … определяются соответствующими федеральными государственными образовательными стандартами, если иное не установлено настоящим Федеральным законом. </a:t>
            </a:r>
          </a:p>
        </p:txBody>
      </p:sp>
    </p:spTree>
    <p:extLst>
      <p:ext uri="{BB962C8B-B14F-4D97-AF65-F5344CB8AC3E}">
        <p14:creationId xmlns="" xmlns:p14="http://schemas.microsoft.com/office/powerpoint/2010/main" val="177093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ru-RU" sz="2000" b="1" smtClean="0"/>
              <a:t/>
            </a:r>
            <a:br>
              <a:rPr lang="ru-RU" sz="2000" b="1" smtClean="0"/>
            </a:br>
            <a:r>
              <a:rPr lang="ru-RU" altLang="ru-RU" sz="2400" b="1" smtClean="0"/>
              <a:t>Национальная стратегия действий в интересах детей на 2012 - 2017 годы (утв. Указом Президента РФ от 1 июня 2012 г. № 761)</a:t>
            </a:r>
            <a:endParaRPr lang="ru-RU" sz="2400" smtClean="0"/>
          </a:p>
        </p:txBody>
      </p:sp>
      <p:sp>
        <p:nvSpPr>
          <p:cNvPr id="6147" name="Объект 2"/>
          <p:cNvSpPr>
            <a:spLocks noGrp="1"/>
          </p:cNvSpPr>
          <p:nvPr>
            <p:ph idx="1"/>
          </p:nvPr>
        </p:nvSpPr>
        <p:spPr>
          <a:xfrm>
            <a:off x="539750" y="2017713"/>
            <a:ext cx="8415338" cy="4435475"/>
          </a:xfrm>
        </p:spPr>
        <p:txBody>
          <a:bodyPr/>
          <a:lstStyle/>
          <a:p>
            <a:pPr marL="0" indent="0" algn="just">
              <a:buFont typeface="Wingdings" pitchFamily="2" charset="2"/>
              <a:buNone/>
            </a:pPr>
            <a:r>
              <a:rPr lang="ru-RU" sz="2000" dirty="0" smtClean="0"/>
              <a:t>III. Доступность качественного обучения и воспитания, культурное развитие и информационная безопасность детей</a:t>
            </a:r>
          </a:p>
          <a:p>
            <a:pPr marL="0" indent="0" algn="just">
              <a:buFont typeface="Wingdings" pitchFamily="2" charset="2"/>
              <a:buNone/>
            </a:pPr>
            <a:r>
              <a:rPr lang="ru-RU" sz="2000" dirty="0" smtClean="0"/>
              <a:t>Для повышения </a:t>
            </a:r>
            <a:r>
              <a:rPr lang="ru-RU" sz="2000" b="1" dirty="0" smtClean="0"/>
              <a:t>доступности дошкольного образования </a:t>
            </a:r>
            <a:r>
              <a:rPr lang="ru-RU" sz="2000" dirty="0" smtClean="0"/>
              <a:t>для населения необходимо развитие всех форм дошкольного образования, таких как семейный детский сад, </a:t>
            </a:r>
            <a:r>
              <a:rPr lang="ru-RU" sz="2000" b="1" dirty="0" smtClean="0"/>
              <a:t>служба ранней помощи, </a:t>
            </a:r>
            <a:r>
              <a:rPr lang="ru-RU" sz="2000" b="1" dirty="0" err="1" smtClean="0"/>
              <a:t>лекотека</a:t>
            </a:r>
            <a:r>
              <a:rPr lang="ru-RU" sz="2000" b="1" dirty="0" smtClean="0"/>
              <a:t>, центры игровой поддержки ребенка </a:t>
            </a:r>
            <a:r>
              <a:rPr lang="ru-RU" sz="2000" dirty="0" smtClean="0"/>
              <a:t>и других, а также развитие негосударственного сектора.</a:t>
            </a:r>
          </a:p>
          <a:p>
            <a:pPr marL="0" indent="0" algn="just">
              <a:buFont typeface="Wingdings" pitchFamily="2" charset="2"/>
              <a:buNone/>
            </a:pPr>
            <a:r>
              <a:rPr lang="ru-RU" sz="2000" dirty="0" smtClean="0"/>
              <a:t>Приоритетом в данной сфере является повышение качества дошкольного образования в целях обеспечения равных стартовых возможностей для обучения детей в начальной школе. На этапе дошкольного образования очень важны организация психолого-педагогической поддержки семьи и </a:t>
            </a:r>
            <a:r>
              <a:rPr lang="ru-RU" sz="2000" b="1" dirty="0" smtClean="0"/>
              <a:t>повышение компетентности родителей в вопросах воспитания и развития ребенка.</a:t>
            </a:r>
          </a:p>
          <a:p>
            <a:pPr marL="0" indent="0">
              <a:buFont typeface="Wingdings" pitchFamily="2" charset="2"/>
              <a:buNone/>
            </a:pPr>
            <a:r>
              <a:rPr lang="ru-RU" sz="2000" b="1" dirty="0" smtClean="0"/>
              <a:t/>
            </a:r>
            <a:br>
              <a:rPr lang="ru-RU" sz="2000" b="1" dirty="0" smtClean="0"/>
            </a:br>
            <a:r>
              <a:rPr lang="ru-RU" sz="2000" b="1" dirty="0" smtClean="0"/>
              <a:t/>
            </a:r>
            <a:br>
              <a:rPr lang="ru-RU" sz="2000" b="1" dirty="0" smtClean="0"/>
            </a:br>
            <a:endParaRPr lang="ru-RU" sz="2000" dirty="0" smtClean="0"/>
          </a:p>
        </p:txBody>
      </p:sp>
    </p:spTree>
    <p:extLst>
      <p:ext uri="{BB962C8B-B14F-4D97-AF65-F5344CB8AC3E}">
        <p14:creationId xmlns="" xmlns:p14="http://schemas.microsoft.com/office/powerpoint/2010/main" val="3367902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116013" y="188913"/>
            <a:ext cx="7793037" cy="1462087"/>
          </a:xfrm>
        </p:spPr>
        <p:txBody>
          <a:bodyPr/>
          <a:lstStyle/>
          <a:p>
            <a:r>
              <a:rPr lang="ru-RU" sz="3200" b="1" smtClean="0"/>
              <a:t>Статья 41. Охрана здоровья обучающихся</a:t>
            </a:r>
            <a:r>
              <a:rPr lang="ru-RU" sz="3200" smtClean="0"/>
              <a:t/>
            </a:r>
            <a:br>
              <a:rPr lang="ru-RU" sz="3200" smtClean="0"/>
            </a:br>
            <a:endParaRPr lang="ru-RU" sz="3200" smtClean="0"/>
          </a:p>
        </p:txBody>
      </p:sp>
      <p:sp>
        <p:nvSpPr>
          <p:cNvPr id="18435" name="Содержимое 2"/>
          <p:cNvSpPr>
            <a:spLocks noGrp="1"/>
          </p:cNvSpPr>
          <p:nvPr>
            <p:ph idx="1"/>
          </p:nvPr>
        </p:nvSpPr>
        <p:spPr>
          <a:xfrm>
            <a:off x="323850" y="2017713"/>
            <a:ext cx="8631238" cy="4364037"/>
          </a:xfrm>
        </p:spPr>
        <p:txBody>
          <a:bodyPr/>
          <a:lstStyle/>
          <a:p>
            <a:pPr algn="just"/>
            <a:r>
              <a:rPr lang="ru-RU" sz="2000" dirty="0" smtClean="0"/>
              <a:t>5. Для обучающихся, осваивающих основные </a:t>
            </a:r>
            <a:r>
              <a:rPr lang="ru-RU" sz="2000" b="1" dirty="0" smtClean="0"/>
              <a:t>общеобразовательные программы </a:t>
            </a:r>
            <a:r>
              <a:rPr lang="ru-RU" sz="2000" dirty="0" smtClean="0"/>
              <a:t>и нуждающихся в длительном лечении, создаются образовательные организации, в том числе санаторные, в которых проводятся необходимые лечебные, реабилитационные и оздоровительные мероприятия для таких обучающихся. Обучение таких детей, а также детей-инвалидов, которые по состоянию здоровья не могут посещать образовательные организации, может быть также организовано образовательными организациями на дому или в медицинских организациях. </a:t>
            </a:r>
            <a:r>
              <a:rPr lang="ru-RU" sz="2000" b="1" dirty="0" smtClean="0"/>
              <a:t>Основанием для организации обучения на дому или в медицинской организации являются заключение медицинской организации и в письменной форме обращение родителей </a:t>
            </a:r>
            <a:r>
              <a:rPr lang="ru-RU" sz="2000" dirty="0" smtClean="0"/>
              <a:t>(законных представителей).</a:t>
            </a:r>
          </a:p>
          <a:p>
            <a:endParaRPr lang="ru-RU" sz="2000" dirty="0" smtClean="0"/>
          </a:p>
        </p:txBody>
      </p:sp>
    </p:spTree>
    <p:extLst>
      <p:ext uri="{BB962C8B-B14F-4D97-AF65-F5344CB8AC3E}">
        <p14:creationId xmlns="" xmlns:p14="http://schemas.microsoft.com/office/powerpoint/2010/main" val="692711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sz="2400" b="1" smtClean="0"/>
              <a:t>Статья 41. Охрана здоровья обучающихся</a:t>
            </a:r>
            <a:endParaRPr lang="ru-RU" sz="2400" smtClean="0"/>
          </a:p>
        </p:txBody>
      </p:sp>
      <p:sp>
        <p:nvSpPr>
          <p:cNvPr id="19459" name="Содержимое 2"/>
          <p:cNvSpPr>
            <a:spLocks noGrp="1"/>
          </p:cNvSpPr>
          <p:nvPr>
            <p:ph idx="1"/>
          </p:nvPr>
        </p:nvSpPr>
        <p:spPr>
          <a:xfrm>
            <a:off x="323850" y="2017713"/>
            <a:ext cx="8631238" cy="4114800"/>
          </a:xfrm>
        </p:spPr>
        <p:txBody>
          <a:bodyPr/>
          <a:lstStyle/>
          <a:p>
            <a:pPr algn="just"/>
            <a:r>
              <a:rPr lang="ru-RU" sz="2400" smtClean="0"/>
              <a:t>6. </a:t>
            </a:r>
            <a:r>
              <a:rPr lang="ru-RU" sz="2400" b="1" smtClean="0"/>
              <a:t>Порядок регламентации и оформления отношений государственной и муниципальной образовательной организации и родителей </a:t>
            </a:r>
            <a:r>
              <a:rPr lang="ru-RU" sz="2400" smtClean="0"/>
              <a:t>(законных представителей) обучающихся, нуждающихся в длительном лечении, а также детей-инвалидов в части организации обучения по основным общеобразовательным программам на дому или в медицинских организациях определяется </a:t>
            </a:r>
            <a:r>
              <a:rPr lang="ru-RU" sz="2400" b="1" smtClean="0"/>
              <a:t>нормативным правовым актом уполномоченного органа государственной власти субъекта Российской Федерации.</a:t>
            </a:r>
          </a:p>
          <a:p>
            <a:pPr algn="just"/>
            <a:endParaRPr lang="ru-RU" sz="2400" smtClean="0"/>
          </a:p>
        </p:txBody>
      </p:sp>
    </p:spTree>
    <p:extLst>
      <p:ext uri="{BB962C8B-B14F-4D97-AF65-F5344CB8AC3E}">
        <p14:creationId xmlns="" xmlns:p14="http://schemas.microsoft.com/office/powerpoint/2010/main" val="1442353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z="2800" smtClean="0"/>
              <a:t>Приказ ДОГМ № 281 от 18 апреля 2014</a:t>
            </a:r>
          </a:p>
        </p:txBody>
      </p:sp>
      <p:sp>
        <p:nvSpPr>
          <p:cNvPr id="20483" name="Содержимое 2"/>
          <p:cNvSpPr>
            <a:spLocks noGrp="1"/>
          </p:cNvSpPr>
          <p:nvPr>
            <p:ph idx="1"/>
          </p:nvPr>
        </p:nvSpPr>
        <p:spPr>
          <a:xfrm>
            <a:off x="539750" y="2017713"/>
            <a:ext cx="8415338" cy="4114800"/>
          </a:xfrm>
        </p:spPr>
        <p:txBody>
          <a:bodyPr/>
          <a:lstStyle/>
          <a:p>
            <a:r>
              <a:rPr lang="ru-RU" smtClean="0"/>
              <a:t>Участники образовательных отношений при организации обучения на дому – обучающиеся, родители и образовательные организации, реализующие основные общеобразовательные программы, в том числе </a:t>
            </a:r>
            <a:r>
              <a:rPr lang="ru-RU" b="1" smtClean="0"/>
              <a:t>адаптированные основные общеобразовательные </a:t>
            </a:r>
            <a:r>
              <a:rPr lang="ru-RU" smtClean="0"/>
              <a:t>программы</a:t>
            </a:r>
          </a:p>
        </p:txBody>
      </p:sp>
    </p:spTree>
    <p:extLst>
      <p:ext uri="{BB962C8B-B14F-4D97-AF65-F5344CB8AC3E}">
        <p14:creationId xmlns="" xmlns:p14="http://schemas.microsoft.com/office/powerpoint/2010/main" val="4026866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defRPr/>
            </a:pPr>
            <a:r>
              <a:rPr lang="ru-RU" sz="1400" cap="all" dirty="0" smtClean="0"/>
              <a:t/>
            </a:r>
            <a:br>
              <a:rPr lang="ru-RU" sz="1400" cap="all" dirty="0" smtClean="0"/>
            </a:br>
            <a:r>
              <a:rPr lang="ru-RU" sz="1600" b="1" cap="all" dirty="0" smtClean="0"/>
              <a:t>ИТОГОВЫЕ ЗНАЧЕНИЯ И ВЕЛИЧИНА СОСТАВЛЯЮЩИХ БАЗОВЫХ НОРМАТИВОВ ЗАТРАТ ПО ГОСУДАРСТВЕННЫМ УСЛУГАМ ПО РЕАЛИЗАЦИИ ОСНОВНЫХ ОБЩЕОБРАЗОВАТЕЛЬНЫХ ПРОГРАММ </a:t>
            </a:r>
            <a:r>
              <a:rPr lang="ru-RU" sz="1600" b="1" cap="all" dirty="0" smtClean="0">
                <a:solidFill>
                  <a:srgbClr val="FF0000"/>
                </a:solidFill>
              </a:rPr>
              <a:t>ДОШКОЛЬНОГО ОБРАЗОВАНИЯ </a:t>
            </a:r>
            <a:r>
              <a:rPr lang="ru-RU" sz="1600" b="1" cap="all" dirty="0" smtClean="0"/>
              <a:t>И ПРИСМОТРУ И УХОДУ, ОТРАСЛЕВЫЕ И ТЕРРИТОРИАЛЬНЫЕ КОРРЕКТИРУЮЩИЕ КОЭФФИЦИЕНТЫ И ПОРЯДОК ИХ ПРИМЕНЕНИЯ НА 2017 ГОД, </a:t>
            </a:r>
            <a:r>
              <a:rPr lang="ru-RU" sz="1600" dirty="0" smtClean="0"/>
              <a:t>АП-77/18вн от 31.08.2016</a:t>
            </a:r>
            <a:endParaRPr lang="ru-RU" sz="1600" dirty="0"/>
          </a:p>
        </p:txBody>
      </p:sp>
      <p:sp>
        <p:nvSpPr>
          <p:cNvPr id="32771" name="Объект 2"/>
          <p:cNvSpPr>
            <a:spLocks noGrp="1"/>
          </p:cNvSpPr>
          <p:nvPr>
            <p:ph idx="1"/>
          </p:nvPr>
        </p:nvSpPr>
        <p:spPr/>
        <p:txBody>
          <a:bodyPr/>
          <a:lstStyle/>
          <a:p>
            <a:endParaRPr lang="ru-RU" sz="1800" smtClean="0"/>
          </a:p>
        </p:txBody>
      </p:sp>
      <p:pic>
        <p:nvPicPr>
          <p:cNvPr id="3277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9" y="1844824"/>
            <a:ext cx="8640960" cy="5013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3004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defRPr/>
            </a:pPr>
            <a:r>
              <a:rPr lang="ru-RU" sz="1600" b="1" cap="all" dirty="0" smtClean="0"/>
              <a:t>ИТОГОВЫЕ ЗНАЧЕНИЯ И ВЕЛИЧИНА СОСТАВЛЯЮЩИХ БАЗОВЫХ НОРМАТИВОВ ЗАТРАТ ПО ГОСУДАРСТВЕННЫМ УСЛУГАМ ПО РЕАЛИЗАЦИИ ОСНОВНЫХ ОБЩЕОБРАЗОВАТЕЛЬНЫХ ПРОГРАММ </a:t>
            </a:r>
            <a:r>
              <a:rPr lang="ru-RU" sz="1600" b="1" cap="all" dirty="0" smtClean="0">
                <a:solidFill>
                  <a:srgbClr val="FF0000"/>
                </a:solidFill>
              </a:rPr>
              <a:t>ДОШКОЛЬНОГО ОБРАЗОВАНИЯ </a:t>
            </a:r>
            <a:r>
              <a:rPr lang="ru-RU" sz="1600" b="1" cap="all" dirty="0" smtClean="0"/>
              <a:t>И ПРИСМОТРУ И УХОДУ, ОТРАСЛЕВЫЕ И ТЕРРИТОРИАЛЬНЫЕ КОРРЕКТИРУЮЩИЕ КОЭФФИЦИЕНТЫ И ПОРЯДОК ИХ ПРИМЕНЕНИЯ НА 2017 ГОД, </a:t>
            </a:r>
            <a:r>
              <a:rPr lang="ru-RU" sz="1600" dirty="0" smtClean="0"/>
              <a:t>АП-77/18вн от 31.08.2016</a:t>
            </a:r>
            <a:endParaRPr lang="ru-RU" sz="1600" dirty="0"/>
          </a:p>
        </p:txBody>
      </p:sp>
      <p:sp>
        <p:nvSpPr>
          <p:cNvPr id="33795" name="Объект 2"/>
          <p:cNvSpPr>
            <a:spLocks noGrp="1"/>
          </p:cNvSpPr>
          <p:nvPr>
            <p:ph idx="1"/>
          </p:nvPr>
        </p:nvSpPr>
        <p:spPr/>
        <p:txBody>
          <a:bodyPr/>
          <a:lstStyle/>
          <a:p>
            <a:endParaRPr lang="ru-RU" smtClean="0"/>
          </a:p>
        </p:txBody>
      </p:sp>
      <p:pic>
        <p:nvPicPr>
          <p:cNvPr id="3379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50" y="1844675"/>
            <a:ext cx="8785225" cy="4464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15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1600" b="1" cap="all" dirty="0" err="1" smtClean="0"/>
              <a:t>ИТОГОВоЕ</a:t>
            </a:r>
            <a:r>
              <a:rPr lang="ru-RU" sz="1600" b="1" cap="all" dirty="0" smtClean="0"/>
              <a:t> </a:t>
            </a:r>
            <a:r>
              <a:rPr lang="ru-RU" sz="1600" b="1" cap="all" dirty="0" err="1" smtClean="0"/>
              <a:t>ЗНАЧЕНИе</a:t>
            </a:r>
            <a:r>
              <a:rPr lang="ru-RU" sz="1600" b="1" cap="all" dirty="0" smtClean="0"/>
              <a:t> И ВЕЛИЧИНА СОСТАВЛЯЮЩИХ БАЗОВЫХ НОРМАТИВОВ ЗАТРАТ ПО ГОСУДАРСТВЕННЫМ УСЛУГАМ ПО РЕАЛИЗАЦИИ </a:t>
            </a:r>
            <a:r>
              <a:rPr lang="ru-RU" sz="1600" b="1" cap="all" dirty="0" smtClean="0">
                <a:solidFill>
                  <a:srgbClr val="FF0000"/>
                </a:solidFill>
              </a:rPr>
              <a:t>ОСНОВНЫХ ОБЩЕОБРАЗОВАТЕЛЬНЫХ ПРОГРАММ  начального, основного и среднего общего ОБРАЗОВАНИЯ</a:t>
            </a:r>
            <a:r>
              <a:rPr lang="ru-RU" sz="1600" b="1" cap="all" dirty="0" smtClean="0"/>
              <a:t>, ОТРАСЛЕВЫЕ И ТЕРРИТОРИАЛЬНЫЕ КОРРЕКТИРУЮЩИЕ КОЭФФИЦИЕНТЫ И ПОРЯДОК ИХ ПРИМЕНЕНИЯ НА 2017 ГОД, </a:t>
            </a:r>
            <a:r>
              <a:rPr lang="ru-RU" sz="1600" dirty="0" smtClean="0"/>
              <a:t>АП-75/18вн от 27.07 .2016</a:t>
            </a:r>
            <a:endParaRPr lang="ru-RU" sz="1600" dirty="0"/>
          </a:p>
        </p:txBody>
      </p:sp>
      <p:sp>
        <p:nvSpPr>
          <p:cNvPr id="28675" name="Содержимое 2"/>
          <p:cNvSpPr>
            <a:spLocks noGrp="1"/>
          </p:cNvSpPr>
          <p:nvPr>
            <p:ph idx="1"/>
          </p:nvPr>
        </p:nvSpPr>
        <p:spPr/>
        <p:txBody>
          <a:bodyPr/>
          <a:lstStyle/>
          <a:p>
            <a:pPr>
              <a:buFont typeface="Wingdings" pitchFamily="2" charset="2"/>
              <a:buNone/>
            </a:pPr>
            <a:r>
              <a:rPr lang="ru-RU" sz="2400" smtClean="0"/>
              <a:t>Корректирующие коэффициенты, отражающие особенности реализации образовательной программы в зависимости от места обучения:</a:t>
            </a:r>
          </a:p>
          <a:p>
            <a:pPr>
              <a:buFont typeface="Wingdings" pitchFamily="2" charset="2"/>
              <a:buNone/>
            </a:pPr>
            <a:r>
              <a:rPr lang="ru-RU" sz="2400" smtClean="0"/>
              <a:t>на дому – 5, в мед.организациях – 2.</a:t>
            </a:r>
          </a:p>
          <a:p>
            <a:pPr>
              <a:buFont typeface="Wingdings" pitchFamily="2" charset="2"/>
              <a:buNone/>
            </a:pPr>
            <a:r>
              <a:rPr lang="ru-RU" sz="2400" smtClean="0"/>
              <a:t>Корректирующие коэффициенты, отражающие особенности оказания гос.услуги  в отношении отдельных категорий получателей гос.услуги:</a:t>
            </a:r>
          </a:p>
          <a:p>
            <a:pPr>
              <a:buFont typeface="Wingdings" pitchFamily="2" charset="2"/>
              <a:buNone/>
            </a:pPr>
            <a:r>
              <a:rPr lang="ru-RU" sz="2400" smtClean="0"/>
              <a:t>ОВЗ – 2, инвалиды – 2,7; с УО – 2,7</a:t>
            </a:r>
          </a:p>
          <a:p>
            <a:endParaRPr lang="ru-RU" sz="2400" smtClean="0"/>
          </a:p>
        </p:txBody>
      </p:sp>
    </p:spTree>
    <p:extLst>
      <p:ext uri="{BB962C8B-B14F-4D97-AF65-F5344CB8AC3E}">
        <p14:creationId xmlns="" xmlns:p14="http://schemas.microsoft.com/office/powerpoint/2010/main" val="3360351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ctr"/>
            <a:r>
              <a:rPr lang="ru-RU" sz="2400" b="1" smtClean="0">
                <a:solidFill>
                  <a:schemeClr val="tx1"/>
                </a:solidFill>
              </a:rPr>
              <a:t>Статья 15. Сетевая форма реализации образовательных программ</a:t>
            </a:r>
            <a:r>
              <a:rPr lang="ru-RU" sz="6000" smtClean="0">
                <a:solidFill>
                  <a:schemeClr val="tx1"/>
                </a:solidFill>
              </a:rPr>
              <a:t/>
            </a:r>
            <a:br>
              <a:rPr lang="ru-RU" sz="6000" smtClean="0">
                <a:solidFill>
                  <a:schemeClr val="tx1"/>
                </a:solidFill>
              </a:rPr>
            </a:br>
            <a:endParaRPr lang="ru-RU" smtClean="0"/>
          </a:p>
        </p:txBody>
      </p:sp>
      <p:sp>
        <p:nvSpPr>
          <p:cNvPr id="21507" name="Содержимое 2"/>
          <p:cNvSpPr>
            <a:spLocks noGrp="1"/>
          </p:cNvSpPr>
          <p:nvPr>
            <p:ph idx="1"/>
          </p:nvPr>
        </p:nvSpPr>
        <p:spPr>
          <a:xfrm>
            <a:off x="251520" y="2060848"/>
            <a:ext cx="8703568" cy="4608511"/>
          </a:xfrm>
        </p:spPr>
        <p:txBody>
          <a:bodyPr/>
          <a:lstStyle/>
          <a:p>
            <a:pPr marL="0" indent="0" algn="just">
              <a:buNone/>
            </a:pPr>
            <a:r>
              <a:rPr lang="ru-RU" sz="2000" dirty="0" smtClean="0"/>
              <a:t>1. Сетевая форма реализации образовательных программ (далее - сетевая форма обеспечивает возможность освоения обучающимся образовательной </a:t>
            </a:r>
            <a:r>
              <a:rPr lang="ru-RU" sz="2000" b="1" dirty="0" smtClean="0"/>
              <a:t>программы с использованием ресурсов нескольких организаций</a:t>
            </a:r>
            <a:r>
              <a:rPr lang="ru-RU" sz="2000" dirty="0" smtClean="0"/>
              <a:t>, осуществляющих образовательную деятельность. </a:t>
            </a:r>
          </a:p>
          <a:p>
            <a:pPr marL="0" indent="0" algn="just">
              <a:buNone/>
            </a:pPr>
            <a:r>
              <a:rPr lang="ru-RU" sz="2000" dirty="0" smtClean="0"/>
              <a:t>2. Использование сетевой формы реализации образовательных программ осуществляется </a:t>
            </a:r>
            <a:r>
              <a:rPr lang="ru-RU" sz="2000" b="1" dirty="0" smtClean="0"/>
              <a:t>на основании договора </a:t>
            </a:r>
            <a:r>
              <a:rPr lang="ru-RU" sz="2000" dirty="0" smtClean="0"/>
              <a:t>между организациями, указанными в части 1 настоящей статьи. Для организации реализации образовательных программ с использованием сетевой формы несколькими организациями, осуществляющими образовательную деятельность, такие организации также совместно разрабатывают и утверждают образовательные программы.</a:t>
            </a:r>
          </a:p>
          <a:p>
            <a:endParaRPr lang="ru-RU"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16013" y="0"/>
            <a:ext cx="7793037" cy="1773238"/>
          </a:xfrm>
        </p:spPr>
        <p:txBody>
          <a:bodyPr/>
          <a:lstStyle/>
          <a:p>
            <a:r>
              <a:rPr lang="ru-RU" altLang="ru-RU" sz="1800" dirty="0" smtClean="0"/>
              <a:t/>
            </a:r>
            <a:br>
              <a:rPr lang="ru-RU" altLang="ru-RU" sz="1800" dirty="0" smtClean="0"/>
            </a:br>
            <a:r>
              <a:rPr lang="ru-RU" altLang="ru-RU" sz="1800" dirty="0" smtClean="0"/>
              <a:t>ПРИКАЗ МИНИСТЕРСТВА ОБРАЗОВАНИЯ И НАУКИ РФ ОТ 30 АВГУСТА 2013 Г</a:t>
            </a:r>
            <a:r>
              <a:rPr lang="ru-RU" altLang="ru-RU" sz="1800" b="1" dirty="0" smtClean="0"/>
              <a:t>. N 1015 </a:t>
            </a:r>
            <a:r>
              <a:rPr lang="ru-RU" altLang="ru-RU" sz="1800" dirty="0" smtClean="0"/>
              <a:t>"ОБ </a:t>
            </a:r>
            <a:r>
              <a:rPr lang="ru-RU" altLang="ru-RU" sz="2000" dirty="0" smtClean="0"/>
              <a:t>УТВЕРЖДЕНИИ</a:t>
            </a:r>
            <a:r>
              <a:rPr lang="ru-RU" altLang="ru-RU" sz="1800" dirty="0" smtClean="0"/>
              <a:t>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p>
        </p:txBody>
      </p:sp>
      <p:sp>
        <p:nvSpPr>
          <p:cNvPr id="29699" name="Rectangle 3"/>
          <p:cNvSpPr>
            <a:spLocks noGrp="1" noChangeArrowheads="1"/>
          </p:cNvSpPr>
          <p:nvPr>
            <p:ph type="body" idx="1"/>
          </p:nvPr>
        </p:nvSpPr>
        <p:spPr>
          <a:xfrm>
            <a:off x="467544" y="2017713"/>
            <a:ext cx="8487544" cy="4506912"/>
          </a:xfrm>
        </p:spPr>
        <p:txBody>
          <a:bodyPr/>
          <a:lstStyle/>
          <a:p>
            <a:pPr marL="0" indent="0" algn="just">
              <a:lnSpc>
                <a:spcPct val="80000"/>
              </a:lnSpc>
              <a:buNone/>
            </a:pPr>
            <a:r>
              <a:rPr lang="ru-RU" altLang="ru-RU" sz="1400" dirty="0" smtClean="0"/>
              <a:t> </a:t>
            </a:r>
            <a:r>
              <a:rPr lang="ru-RU" altLang="ru-RU" sz="2000" b="1" dirty="0" smtClean="0"/>
              <a:t>II. Организация и осуществление образовательной деятельности</a:t>
            </a:r>
          </a:p>
          <a:p>
            <a:pPr marL="0" indent="0" algn="just">
              <a:lnSpc>
                <a:spcPct val="80000"/>
              </a:lnSpc>
              <a:buNone/>
            </a:pPr>
            <a:r>
              <a:rPr lang="ru-RU" altLang="ru-RU" sz="2000" dirty="0" smtClean="0"/>
              <a:t> 5.  </a:t>
            </a:r>
            <a:r>
              <a:rPr lang="ru-RU" altLang="ru-RU" sz="2000" u="sng" dirty="0" smtClean="0"/>
              <a:t>Обучение  по  индивидуальному  учебному  плану,</a:t>
            </a:r>
            <a:r>
              <a:rPr lang="ru-RU" altLang="ru-RU" sz="2000" dirty="0" smtClean="0"/>
              <a:t>  в     том числе ускоренное обучение, в пределах осваиваемых общеобразовательных программ осуществляется </a:t>
            </a:r>
            <a:r>
              <a:rPr lang="ru-RU" altLang="ru-RU" sz="2000" u="sng" dirty="0" smtClean="0"/>
              <a:t>в порядке, установленном локальными  нормативными   актами образовательной организации.</a:t>
            </a:r>
          </a:p>
          <a:p>
            <a:pPr marL="0" indent="0" algn="just">
              <a:lnSpc>
                <a:spcPct val="80000"/>
              </a:lnSpc>
              <a:buNone/>
            </a:pPr>
            <a:r>
              <a:rPr lang="ru-RU" altLang="ru-RU" sz="2000" dirty="0" smtClean="0"/>
              <a:t>   При прохождении обучения в соответствии  с  </a:t>
            </a:r>
            <a:r>
              <a:rPr lang="ru-RU" altLang="ru-RU" sz="2000" b="1" dirty="0" smtClean="0"/>
              <a:t>индивидуальным   учебным планом  </a:t>
            </a:r>
            <a:r>
              <a:rPr lang="ru-RU" altLang="ru-RU" sz="2000" dirty="0" smtClean="0"/>
              <a:t>его  </a:t>
            </a:r>
            <a:r>
              <a:rPr lang="ru-RU" altLang="ru-RU" sz="2000" b="1" dirty="0" smtClean="0"/>
              <a:t>продолжительность  может  быть  изменена     </a:t>
            </a:r>
            <a:r>
              <a:rPr lang="ru-RU" altLang="ru-RU" sz="2000" dirty="0" smtClean="0"/>
              <a:t>образовательной организацией  с  учетом  особенностей  и  образовательных    потребностей конкретного учащегося.</a:t>
            </a:r>
          </a:p>
          <a:p>
            <a:pPr marL="0" indent="0" algn="just">
              <a:lnSpc>
                <a:spcPct val="80000"/>
              </a:lnSpc>
              <a:buNone/>
            </a:pPr>
            <a:r>
              <a:rPr lang="ru-RU" altLang="ru-RU" sz="2000" dirty="0" smtClean="0"/>
              <a:t>12.  Общеобразовательные  программы  реализуются     образовательной	организацией как самостоятельно,  так  и  посредством  сетевых    форм их реализации.</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87450" y="-171450"/>
            <a:ext cx="7756525" cy="1847850"/>
          </a:xfrm>
        </p:spPr>
        <p:txBody>
          <a:bodyPr/>
          <a:lstStyle/>
          <a:p>
            <a:r>
              <a:rPr lang="ru-RU" altLang="ru-RU" sz="1800" dirty="0" smtClean="0"/>
              <a:t/>
            </a:r>
            <a:br>
              <a:rPr lang="ru-RU" altLang="ru-RU" sz="1800" dirty="0" smtClean="0"/>
            </a:br>
            <a:r>
              <a:rPr lang="ru-RU" altLang="ru-RU" sz="1800" dirty="0" smtClean="0"/>
              <a:t>ПРИКАЗ МИНИСТЕРСТВА ОБРАЗОВАНИЯ И НАУКИ РФ ОТ 30 АВГУСТА 2013 Г. </a:t>
            </a:r>
            <a:r>
              <a:rPr lang="ru-RU" altLang="ru-RU" sz="1800" b="1" dirty="0" smtClean="0"/>
              <a:t>N 1015 </a:t>
            </a:r>
            <a:r>
              <a:rPr lang="ru-RU" altLang="ru-RU" sz="1800" dirty="0" smtClean="0"/>
              <a:t>"ОБ </a:t>
            </a:r>
            <a:r>
              <a:rPr lang="ru-RU" altLang="ru-RU" sz="2000" dirty="0" smtClean="0"/>
              <a:t>УТВЕРЖДЕНИИ</a:t>
            </a:r>
            <a:r>
              <a:rPr lang="ru-RU" altLang="ru-RU" sz="1800" dirty="0" smtClean="0"/>
              <a:t>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p>
        </p:txBody>
      </p:sp>
      <p:sp>
        <p:nvSpPr>
          <p:cNvPr id="30723" name="Rectangle 3"/>
          <p:cNvSpPr>
            <a:spLocks noGrp="1" noChangeArrowheads="1"/>
          </p:cNvSpPr>
          <p:nvPr>
            <p:ph type="body" idx="1"/>
          </p:nvPr>
        </p:nvSpPr>
        <p:spPr>
          <a:xfrm>
            <a:off x="323528" y="2017712"/>
            <a:ext cx="8631560" cy="4579639"/>
          </a:xfrm>
        </p:spPr>
        <p:txBody>
          <a:bodyPr/>
          <a:lstStyle/>
          <a:p>
            <a:pPr marL="0" indent="0" algn="just">
              <a:buNone/>
            </a:pPr>
            <a:r>
              <a:rPr lang="ru-RU" altLang="ru-RU" sz="2000" dirty="0" smtClean="0"/>
              <a:t> </a:t>
            </a:r>
            <a:r>
              <a:rPr lang="ru-RU" altLang="ru-RU" sz="2000" b="1" dirty="0" smtClean="0"/>
              <a:t>III. Особенности организации образовательной деятельности для лиц с   ограниченными возможностями здоровья</a:t>
            </a:r>
          </a:p>
          <a:p>
            <a:pPr marL="0" indent="0" algn="just">
              <a:buNone/>
            </a:pPr>
            <a:r>
              <a:rPr lang="ru-RU" altLang="ru-RU" sz="2000" dirty="0" smtClean="0"/>
              <a:t>Содержание общего образования и  условия  организации   обучения учащихся   с   ограниченными   возможностями   здоровья      определяются </a:t>
            </a:r>
            <a:r>
              <a:rPr lang="ru-RU" altLang="ru-RU" sz="2000" b="1" dirty="0" smtClean="0"/>
              <a:t>адаптированной образовательной  программой,  а  для  инвалидов    также в	соответствии с индивидуальной программой реабилитации инвалида.</a:t>
            </a:r>
          </a:p>
          <a:p>
            <a:pPr marL="0" indent="0" algn="just">
              <a:buNone/>
            </a:pPr>
            <a:endParaRPr lang="ru-RU" altLang="ru-RU" sz="2000" b="1" dirty="0" smtClean="0"/>
          </a:p>
          <a:p>
            <a:pPr marL="0" indent="0" algn="just">
              <a:buNone/>
            </a:pPr>
            <a:r>
              <a:rPr lang="ru-RU" altLang="ru-RU" sz="2000" b="1" dirty="0" smtClean="0"/>
              <a:t> </a:t>
            </a:r>
            <a:r>
              <a:rPr lang="ru-RU" altLang="ru-RU" sz="2000" dirty="0" smtClean="0"/>
              <a:t>Создаются</a:t>
            </a:r>
            <a:r>
              <a:rPr lang="ru-RU" altLang="ru-RU" sz="2000" b="1" dirty="0" smtClean="0"/>
              <a:t> </a:t>
            </a:r>
            <a:r>
              <a:rPr lang="ru-RU" altLang="ru-RU" sz="2000" dirty="0" smtClean="0"/>
              <a:t>условия</a:t>
            </a:r>
            <a:r>
              <a:rPr lang="ru-RU" altLang="ru-RU" sz="2000" dirty="0"/>
              <a:t>, в максимальной степени способствующие получению образования определенного уровня и определенной направленности, а также   </a:t>
            </a:r>
            <a:r>
              <a:rPr lang="ru-RU" altLang="ru-RU" sz="2000" dirty="0" smtClean="0"/>
              <a:t>социальному </a:t>
            </a:r>
            <a:r>
              <a:rPr lang="ru-RU" altLang="ru-RU" sz="2000" dirty="0"/>
              <a:t>	развитию этих лиц, в  том  числе  </a:t>
            </a:r>
            <a:r>
              <a:rPr lang="ru-RU" altLang="ru-RU" sz="2000" b="1" dirty="0"/>
              <a:t>посредством  организации   инклюзивного образования лиц с ограниченными возможностями здоровья.</a:t>
            </a:r>
          </a:p>
          <a:p>
            <a:pPr marL="0" indent="0" algn="just">
              <a:buNone/>
            </a:pPr>
            <a:endParaRPr lang="ru-RU" altLang="ru-RU" sz="24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algn="just"/>
            <a:r>
              <a:rPr lang="ru-RU" sz="1600" b="1" smtClean="0"/>
              <a:t>Приказ Минобрнауки России от 30.08.2013 N 1015 (ред. от 17.07.2015)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endParaRPr lang="ru-RU" sz="1600" smtClean="0"/>
          </a:p>
        </p:txBody>
      </p:sp>
      <p:sp>
        <p:nvSpPr>
          <p:cNvPr id="35843" name="Объект 2"/>
          <p:cNvSpPr>
            <a:spLocks noGrp="1"/>
          </p:cNvSpPr>
          <p:nvPr>
            <p:ph idx="1"/>
          </p:nvPr>
        </p:nvSpPr>
        <p:spPr>
          <a:xfrm>
            <a:off x="0" y="2017713"/>
            <a:ext cx="8955088" cy="5299075"/>
          </a:xfrm>
        </p:spPr>
        <p:txBody>
          <a:bodyPr/>
          <a:lstStyle/>
          <a:p>
            <a:pPr algn="just"/>
            <a:r>
              <a:rPr lang="ru-RU" sz="1600" smtClean="0"/>
              <a:t>32. При организации образовательной деятельности по адаптированной общеобразовательной программе создаются условия для лечебно-восстановительной работы, организации образовательной деятельности и коррекционных занятий с учетом особенностей учащихся из расчета по одной штатной единице:</a:t>
            </a:r>
          </a:p>
          <a:p>
            <a:pPr algn="just"/>
            <a:r>
              <a:rPr lang="ru-RU" sz="1600" smtClean="0"/>
              <a:t>учителя-дефектолога (сурдопедагога, тифлопедагога) на каждые 6 - 12 учащихся с ограниченными возможностями здоровья;</a:t>
            </a:r>
          </a:p>
          <a:p>
            <a:pPr algn="just"/>
            <a:r>
              <a:rPr lang="ru-RU" sz="1600" smtClean="0"/>
              <a:t>учителя-логопеда на каждые 6 - 12 учащихся с ограниченными возможностями здоровья;</a:t>
            </a:r>
          </a:p>
          <a:p>
            <a:pPr algn="just"/>
            <a:r>
              <a:rPr lang="ru-RU" sz="1600" smtClean="0"/>
              <a:t>педагога-психолога на каждые 20 учащихся с ограниченными возможностями здоровья;</a:t>
            </a:r>
          </a:p>
          <a:p>
            <a:pPr algn="just"/>
            <a:r>
              <a:rPr lang="ru-RU" sz="1600" smtClean="0"/>
              <a:t>тьютора, ассистента (помощника) на каждые 1 - 6 учащихся с ограниченными возможностями здоровья.</a:t>
            </a:r>
          </a:p>
          <a:p>
            <a:pPr algn="just"/>
            <a:r>
              <a:rPr lang="ru-RU" sz="1600" smtClean="0"/>
              <a:t> для учащихся с  РАС на групповых занятиях кроме учителя присутствует воспитатель (тьютор), организуются индивидуальные занятия с педагогом-психологом из расчета 5 - 8 учащихся с расстройством аутистического спектра на одну ставку должности педагога-психолога.</a:t>
            </a:r>
            <a:br>
              <a:rPr lang="ru-RU" sz="1600" smtClean="0"/>
            </a:br>
            <a:r>
              <a:rPr lang="ru-RU" sz="1600" smtClean="0"/>
              <a:t/>
            </a:r>
            <a:br>
              <a:rPr lang="ru-RU" sz="1600" smtClean="0"/>
            </a:br>
            <a:r>
              <a:rPr lang="ru-RU" sz="1600" b="1" smtClean="0"/>
              <a:t/>
            </a:r>
            <a:br>
              <a:rPr lang="ru-RU" sz="1600" b="1" smtClean="0"/>
            </a:br>
            <a:r>
              <a:rPr lang="ru-RU" sz="1600" b="1" smtClean="0"/>
              <a:t/>
            </a:r>
            <a:br>
              <a:rPr lang="ru-RU" sz="1600" b="1" smtClean="0"/>
            </a:br>
            <a:endParaRPr lang="ru-RU" sz="1600" smtClean="0"/>
          </a:p>
        </p:txBody>
      </p:sp>
    </p:spTree>
    <p:extLst>
      <p:ext uri="{BB962C8B-B14F-4D97-AF65-F5344CB8AC3E}">
        <p14:creationId xmlns="" xmlns:p14="http://schemas.microsoft.com/office/powerpoint/2010/main" val="3600752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altLang="ru-RU" sz="2000" smtClean="0"/>
              <a:t/>
            </a:r>
            <a:br>
              <a:rPr lang="ru-RU" altLang="ru-RU" sz="2000" smtClean="0"/>
            </a:br>
            <a:r>
              <a:rPr lang="ru-RU" altLang="ru-RU" sz="4000" b="1" u="sng" smtClean="0"/>
              <a:t/>
            </a:r>
            <a:br>
              <a:rPr lang="ru-RU" altLang="ru-RU" sz="4000" b="1" u="sng" smtClean="0"/>
            </a:br>
            <a:r>
              <a:rPr lang="ru-RU" altLang="ru-RU" sz="4000" smtClean="0"/>
              <a:t/>
            </a:r>
            <a:br>
              <a:rPr lang="ru-RU" altLang="ru-RU" sz="4000" smtClean="0"/>
            </a:br>
            <a:r>
              <a:rPr lang="ru-RU" altLang="ru-RU" sz="4000" smtClean="0"/>
              <a:t> </a:t>
            </a:r>
            <a:r>
              <a:rPr lang="ru-RU" altLang="ru-RU" sz="2000" b="1" smtClean="0"/>
              <a:t>Национальная стратегия действий в интересах детей на 2012 - 2017 годы</a:t>
            </a:r>
            <a:br>
              <a:rPr lang="ru-RU" altLang="ru-RU" sz="2000" b="1" smtClean="0"/>
            </a:br>
            <a:r>
              <a:rPr lang="ru-RU" altLang="ru-RU" sz="2000" b="1" smtClean="0"/>
              <a:t>(утв. Указом Президента РФ от 1 июня 2012 г. № 761)</a:t>
            </a:r>
            <a:endParaRPr lang="ru-RU" altLang="ru-RU" sz="4000" smtClean="0"/>
          </a:p>
        </p:txBody>
      </p:sp>
      <p:sp>
        <p:nvSpPr>
          <p:cNvPr id="8195" name="Rectangle 3"/>
          <p:cNvSpPr>
            <a:spLocks noGrp="1" noChangeArrowheads="1"/>
          </p:cNvSpPr>
          <p:nvPr>
            <p:ph type="body" idx="1"/>
          </p:nvPr>
        </p:nvSpPr>
        <p:spPr>
          <a:xfrm>
            <a:off x="539750" y="2017713"/>
            <a:ext cx="8415338" cy="4579937"/>
          </a:xfrm>
        </p:spPr>
        <p:txBody>
          <a:bodyPr/>
          <a:lstStyle/>
          <a:p>
            <a:pPr algn="just">
              <a:lnSpc>
                <a:spcPct val="80000"/>
              </a:lnSpc>
              <a:buFont typeface="Wingdings" pitchFamily="2" charset="2"/>
              <a:buNone/>
            </a:pPr>
            <a:r>
              <a:rPr lang="ru-RU" altLang="ru-RU" sz="1400" dirty="0" smtClean="0"/>
              <a:t>	</a:t>
            </a:r>
            <a:r>
              <a:rPr lang="ru-RU" altLang="ru-RU" sz="2400" b="1" dirty="0" smtClean="0"/>
              <a:t>Предусматривает меры:</a:t>
            </a:r>
          </a:p>
          <a:p>
            <a:pPr algn="just">
              <a:lnSpc>
                <a:spcPct val="80000"/>
              </a:lnSpc>
              <a:buFont typeface="Wingdings" pitchFamily="2" charset="2"/>
              <a:buNone/>
            </a:pPr>
            <a:endParaRPr lang="ru-RU" altLang="ru-RU" sz="2400" b="1" dirty="0" smtClean="0"/>
          </a:p>
          <a:p>
            <a:pPr algn="just">
              <a:lnSpc>
                <a:spcPct val="80000"/>
              </a:lnSpc>
            </a:pPr>
            <a:r>
              <a:rPr lang="ru-RU" altLang="ru-RU" sz="2400" dirty="0" smtClean="0"/>
              <a:t>Нормативно-правового регулирования порядка финансирования расходов, необходимых для адресной поддержки инклюзивного обучения и социального обеспечения детей-инвалидов и детей с ограниченными возможностями здоровья.</a:t>
            </a:r>
          </a:p>
          <a:p>
            <a:pPr algn="just">
              <a:lnSpc>
                <a:spcPct val="80000"/>
              </a:lnSpc>
            </a:pPr>
            <a:r>
              <a:rPr lang="ru-RU" altLang="ru-RU" sz="2400" dirty="0" smtClean="0"/>
              <a:t>Внедрения эффективного механизма борьбы с дискриминацией в сфере образования для детей-инвалидов и детей с ограниченными возможностями здоровья в случае нарушения их права на инклюзивное образование.</a:t>
            </a:r>
          </a:p>
          <a:p>
            <a:pPr algn="just">
              <a:lnSpc>
                <a:spcPct val="80000"/>
              </a:lnSpc>
            </a:pPr>
            <a:r>
              <a:rPr lang="ru-RU" altLang="ru-RU" sz="2400" dirty="0" smtClean="0"/>
              <a:t>По пересмотру критериев установления инвалидности для детей.</a:t>
            </a:r>
          </a:p>
        </p:txBody>
      </p:sp>
    </p:spTree>
    <p:extLst>
      <p:ext uri="{BB962C8B-B14F-4D97-AF65-F5344CB8AC3E}">
        <p14:creationId xmlns="" xmlns:p14="http://schemas.microsoft.com/office/powerpoint/2010/main" val="837386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971550" y="188913"/>
            <a:ext cx="8008938" cy="1533525"/>
          </a:xfrm>
        </p:spPr>
        <p:txBody>
          <a:bodyPr/>
          <a:lstStyle/>
          <a:p>
            <a:r>
              <a:rPr lang="ru-RU" sz="1600" b="1" smtClean="0">
                <a:latin typeface="Times New Roman" pitchFamily="18" charset="0"/>
                <a:cs typeface="Times New Roman" pitchFamily="18" charset="0"/>
              </a:rPr>
              <a:t>Постановление Главного государственного санитарного врача РФ от 10 июля 2015 г. № 26 “Об утверждении СанПиН 2.4.2.3286-15 “Санитарно-эпидемиологические требования к условиям и организации обучения и воспитания в организациях,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 вводятся в действие с 1 сентября 2016 г.</a:t>
            </a:r>
            <a:endParaRPr lang="ru-RU" sz="1600" smtClean="0"/>
          </a:p>
        </p:txBody>
      </p:sp>
      <p:sp>
        <p:nvSpPr>
          <p:cNvPr id="36867" name="Объект 2"/>
          <p:cNvSpPr>
            <a:spLocks noGrp="1"/>
          </p:cNvSpPr>
          <p:nvPr>
            <p:ph idx="1"/>
          </p:nvPr>
        </p:nvSpPr>
        <p:spPr>
          <a:xfrm>
            <a:off x="323850" y="2017713"/>
            <a:ext cx="8631238" cy="4506912"/>
          </a:xfrm>
        </p:spPr>
        <p:txBody>
          <a:bodyPr/>
          <a:lstStyle/>
          <a:p>
            <a:r>
              <a:rPr lang="ru-RU" sz="1800" smtClean="0"/>
              <a:t>II. Требования к размещению организации для обучающихся с ОВЗ</a:t>
            </a:r>
          </a:p>
          <a:p>
            <a:r>
              <a:rPr lang="ru-RU" sz="1800" smtClean="0"/>
              <a:t>III. Требования к оборудованию и содержанию территории</a:t>
            </a:r>
          </a:p>
          <a:p>
            <a:r>
              <a:rPr lang="ru-RU" sz="1800" smtClean="0"/>
              <a:t>IV. Требования к зданию и оборудованию помещений</a:t>
            </a:r>
          </a:p>
          <a:p>
            <a:r>
              <a:rPr lang="ru-RU" sz="1800" smtClean="0"/>
              <a:t>V. Требования к воздушно-тепловому режиму</a:t>
            </a:r>
          </a:p>
          <a:p>
            <a:r>
              <a:rPr lang="ru-RU" sz="1800" smtClean="0"/>
              <a:t>VI. Требования к естественному, искусственному освещению и инсоляции</a:t>
            </a:r>
          </a:p>
          <a:p>
            <a:r>
              <a:rPr lang="ru-RU" sz="1800" smtClean="0"/>
              <a:t>VII. Требования к водоснабжению и канализации</a:t>
            </a:r>
          </a:p>
          <a:p>
            <a:r>
              <a:rPr lang="ru-RU" sz="1800" smtClean="0"/>
              <a:t>IX. Требования к организации питания и питьевого режима</a:t>
            </a:r>
          </a:p>
          <a:p>
            <a:r>
              <a:rPr lang="ru-RU" sz="1800" smtClean="0"/>
              <a:t>X. Санитарно-эпидемиологические требования при организации медицинского обслуживания обучающихся с ОВЗ</a:t>
            </a:r>
          </a:p>
          <a:p>
            <a:r>
              <a:rPr lang="ru-RU" sz="1800" smtClean="0"/>
              <a:t>XI. Требования к санитарному состоянию и содержанию помещений организации для обучающихся с ОВЗ</a:t>
            </a:r>
          </a:p>
          <a:p>
            <a:r>
              <a:rPr lang="ru-RU" sz="1800" smtClean="0"/>
              <a:t>XII. Требования к прохождению профилактических медицинских осмотров, гигиенического воспитания и обучения, личной гигиене работников организации для обучающихся с ОВЗ</a:t>
            </a:r>
          </a:p>
          <a:p>
            <a:endParaRPr lang="ru-RU" sz="1800" smtClean="0"/>
          </a:p>
        </p:txBody>
      </p:sp>
    </p:spTree>
    <p:extLst>
      <p:ext uri="{BB962C8B-B14F-4D97-AF65-F5344CB8AC3E}">
        <p14:creationId xmlns="" xmlns:p14="http://schemas.microsoft.com/office/powerpoint/2010/main" val="9584966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z="2000" b="1" smtClean="0"/>
              <a:t>VIII. Требования к организации образовательной деятельности и режиму дня</a:t>
            </a:r>
            <a:r>
              <a:rPr lang="ru-RU" sz="2000" smtClean="0"/>
              <a:t/>
            </a:r>
            <a:br>
              <a:rPr lang="ru-RU" sz="2000" smtClean="0"/>
            </a:br>
            <a:endParaRPr lang="ru-RU" sz="2000" smtClean="0"/>
          </a:p>
        </p:txBody>
      </p:sp>
      <p:sp>
        <p:nvSpPr>
          <p:cNvPr id="37891" name="Объект 2"/>
          <p:cNvSpPr>
            <a:spLocks noGrp="1"/>
          </p:cNvSpPr>
          <p:nvPr>
            <p:ph idx="1"/>
          </p:nvPr>
        </p:nvSpPr>
        <p:spPr>
          <a:xfrm>
            <a:off x="251521" y="1844824"/>
            <a:ext cx="8703568" cy="4896544"/>
          </a:xfrm>
        </p:spPr>
        <p:txBody>
          <a:bodyPr/>
          <a:lstStyle/>
          <a:p>
            <a:pPr algn="just"/>
            <a:r>
              <a:rPr lang="ru-RU" sz="2000" dirty="0" smtClean="0"/>
              <a:t>8.2. Учебные занятия для обучающихся с ОВЗ организуются в первую смену по 5-ти дневной учебной неделе. Учебные занятия начинаются не ранее 8 часов.</a:t>
            </a:r>
          </a:p>
          <a:p>
            <a:pPr algn="just"/>
            <a:r>
              <a:rPr lang="ru-RU" sz="2000" dirty="0" smtClean="0"/>
              <a:t>8.3. Основная образовательная программа реализуется через организацию урочной и внеурочной деятельности. Урочная деятельность состоит из часов обязательной части и части, формируемой участниками отношений.</a:t>
            </a:r>
          </a:p>
          <a:p>
            <a:pPr algn="just"/>
            <a:r>
              <a:rPr lang="ru-RU" sz="2000" dirty="0" smtClean="0"/>
              <a:t>Реабилитационно-коррекционные мероприятия могут реализовываться как во время внеурочной деятельности так и во время урочной деятельности.</a:t>
            </a:r>
          </a:p>
          <a:p>
            <a:pPr algn="just"/>
            <a:r>
              <a:rPr lang="ru-RU" sz="2000" dirty="0" smtClean="0"/>
              <a:t>Максимальный общий объем недельной образовательной нагрузки (количество учебных занятий) от 21 до 34 часов по классам. </a:t>
            </a:r>
          </a:p>
          <a:p>
            <a:pPr algn="just"/>
            <a:r>
              <a:rPr lang="ru-RU" sz="2000" dirty="0" smtClean="0"/>
              <a:t>10 часов - </a:t>
            </a:r>
            <a:r>
              <a:rPr lang="ru-RU" sz="2000" dirty="0" err="1" smtClean="0"/>
              <a:t>внеур.деятельность</a:t>
            </a:r>
            <a:endParaRPr lang="ru-RU" sz="2000" dirty="0" smtClean="0"/>
          </a:p>
        </p:txBody>
      </p:sp>
    </p:spTree>
    <p:extLst>
      <p:ext uri="{BB962C8B-B14F-4D97-AF65-F5344CB8AC3E}">
        <p14:creationId xmlns="" xmlns:p14="http://schemas.microsoft.com/office/powerpoint/2010/main" val="2243043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07950" y="260350"/>
          <a:ext cx="8785224" cy="6780614"/>
        </p:xfrm>
        <a:graphic>
          <a:graphicData uri="http://schemas.openxmlformats.org/drawingml/2006/table">
            <a:tbl>
              <a:tblPr firstRow="1" firstCol="1" bandRow="1">
                <a:tableStyleId>{5C22544A-7EE6-4342-B048-85BDC9FD1C3A}</a:tableStyleId>
              </a:tblPr>
              <a:tblGrid>
                <a:gridCol w="2736382"/>
                <a:gridCol w="1656230"/>
                <a:gridCol w="1512210"/>
                <a:gridCol w="1584220"/>
                <a:gridCol w="1296182"/>
              </a:tblGrid>
              <a:tr h="722294">
                <a:tc>
                  <a:txBody>
                    <a:bodyPr/>
                    <a:lstStyle/>
                    <a:p>
                      <a:pPr algn="ctr" fontAlgn="base">
                        <a:lnSpc>
                          <a:spcPct val="115000"/>
                        </a:lnSpc>
                        <a:spcAft>
                          <a:spcPts val="0"/>
                        </a:spcAft>
                      </a:pPr>
                      <a:r>
                        <a:rPr lang="ru-RU" sz="1200" kern="1200" dirty="0">
                          <a:solidFill>
                            <a:schemeClr val="tx1"/>
                          </a:solidFill>
                          <a:effectLst/>
                        </a:rPr>
                        <a:t>Категория</a:t>
                      </a:r>
                      <a:endParaRPr lang="ru-RU" sz="1100" dirty="0">
                        <a:solidFill>
                          <a:schemeClr val="tx1"/>
                        </a:solidFill>
                        <a:effectLst/>
                      </a:endParaRPr>
                    </a:p>
                    <a:p>
                      <a:pPr algn="ctr" fontAlgn="base">
                        <a:lnSpc>
                          <a:spcPct val="115000"/>
                        </a:lnSpc>
                        <a:spcAft>
                          <a:spcPts val="0"/>
                        </a:spcAft>
                      </a:pPr>
                      <a:r>
                        <a:rPr lang="ru-RU" sz="1200" kern="1200" dirty="0">
                          <a:solidFill>
                            <a:schemeClr val="tx1"/>
                          </a:solidFill>
                          <a:effectLst/>
                        </a:rPr>
                        <a:t>детей с ОВЗ</a:t>
                      </a:r>
                      <a:endParaRPr lang="ru-RU" sz="1100" dirty="0">
                        <a:solidFill>
                          <a:schemeClr val="tx1"/>
                        </a:solidFill>
                        <a:effectLst/>
                        <a:latin typeface="Calibri"/>
                        <a:ea typeface="Calibri"/>
                        <a:cs typeface="Times New Roman"/>
                      </a:endParaRPr>
                    </a:p>
                  </a:txBody>
                  <a:tcPr marL="91443" marR="91443" marT="45703" marB="45703"/>
                </a:tc>
                <a:tc>
                  <a:txBody>
                    <a:bodyPr/>
                    <a:lstStyle/>
                    <a:p>
                      <a:pPr algn="ctr" fontAlgn="base">
                        <a:lnSpc>
                          <a:spcPct val="115000"/>
                        </a:lnSpc>
                        <a:spcAft>
                          <a:spcPts val="0"/>
                        </a:spcAft>
                      </a:pPr>
                      <a:r>
                        <a:rPr lang="ru-RU" sz="1200" kern="1200" dirty="0" smtClean="0">
                          <a:solidFill>
                            <a:schemeClr val="tx1"/>
                          </a:solidFill>
                          <a:effectLst/>
                        </a:rPr>
                        <a:t>Вариант</a:t>
                      </a:r>
                      <a:r>
                        <a:rPr lang="ru-RU" sz="1200" kern="1200" baseline="0" dirty="0" smtClean="0">
                          <a:solidFill>
                            <a:schemeClr val="tx1"/>
                          </a:solidFill>
                          <a:effectLst/>
                        </a:rPr>
                        <a:t> 1</a:t>
                      </a:r>
                    </a:p>
                    <a:p>
                      <a:pPr algn="ctr" fontAlgn="base">
                        <a:lnSpc>
                          <a:spcPct val="115000"/>
                        </a:lnSpc>
                        <a:spcAft>
                          <a:spcPts val="0"/>
                        </a:spcAft>
                      </a:pPr>
                      <a:r>
                        <a:rPr lang="ru-RU" sz="1200" kern="1200" dirty="0" smtClean="0">
                          <a:solidFill>
                            <a:schemeClr val="tx1"/>
                          </a:solidFill>
                          <a:effectLst/>
                        </a:rPr>
                        <a:t>  </a:t>
                      </a:r>
                      <a:r>
                        <a:rPr lang="ru-RU" sz="1200" kern="1200" dirty="0">
                          <a:solidFill>
                            <a:schemeClr val="tx1"/>
                          </a:solidFill>
                          <a:effectLst/>
                        </a:rPr>
                        <a:t>ФГОС </a:t>
                      </a:r>
                      <a:r>
                        <a:rPr lang="ru-RU" sz="1200" kern="1200" dirty="0" smtClean="0">
                          <a:solidFill>
                            <a:schemeClr val="tx1"/>
                          </a:solidFill>
                          <a:effectLst/>
                        </a:rPr>
                        <a:t>НОО ОВЗ</a:t>
                      </a:r>
                      <a:endParaRPr lang="ru-RU" sz="1100" dirty="0">
                        <a:solidFill>
                          <a:schemeClr val="tx1"/>
                        </a:solidFill>
                        <a:effectLst/>
                        <a:latin typeface="Calibri"/>
                        <a:ea typeface="Calibri"/>
                        <a:cs typeface="Times New Roman"/>
                      </a:endParaRPr>
                    </a:p>
                  </a:txBody>
                  <a:tcPr marL="91443" marR="91443" marT="45703" marB="45703"/>
                </a:tc>
                <a:tc>
                  <a:txBody>
                    <a:bodyPr/>
                    <a:lstStyle/>
                    <a:p>
                      <a:pPr algn="ctr" fontAlgn="base">
                        <a:lnSpc>
                          <a:spcPct val="115000"/>
                        </a:lnSpc>
                        <a:spcAft>
                          <a:spcPts val="0"/>
                        </a:spcAft>
                      </a:pPr>
                      <a:r>
                        <a:rPr lang="ru-RU" sz="1200" kern="1200" dirty="0" smtClean="0">
                          <a:solidFill>
                            <a:schemeClr val="tx1"/>
                          </a:solidFill>
                          <a:effectLst/>
                        </a:rPr>
                        <a:t>Вариант 2 </a:t>
                      </a:r>
                    </a:p>
                    <a:p>
                      <a:pPr algn="ctr" fontAlgn="base">
                        <a:lnSpc>
                          <a:spcPct val="115000"/>
                        </a:lnSpc>
                        <a:spcAft>
                          <a:spcPts val="0"/>
                        </a:spcAft>
                      </a:pPr>
                      <a:r>
                        <a:rPr lang="ru-RU" sz="1200" kern="1200" dirty="0" smtClean="0">
                          <a:solidFill>
                            <a:schemeClr val="tx1"/>
                          </a:solidFill>
                          <a:effectLst/>
                        </a:rPr>
                        <a:t>ФГОС НОО  ОВЗ</a:t>
                      </a:r>
                      <a:endParaRPr lang="ru-RU" sz="1100" dirty="0">
                        <a:solidFill>
                          <a:schemeClr val="tx1"/>
                        </a:solidFill>
                        <a:effectLst/>
                        <a:latin typeface="Calibri"/>
                        <a:ea typeface="Calibri"/>
                        <a:cs typeface="Times New Roman"/>
                      </a:endParaRPr>
                    </a:p>
                  </a:txBody>
                  <a:tcPr marL="91443" marR="91443" marT="45703" marB="45703"/>
                </a:tc>
                <a:tc>
                  <a:txBody>
                    <a:bodyPr/>
                    <a:lstStyle/>
                    <a:p>
                      <a:pPr algn="ctr" fontAlgn="base">
                        <a:lnSpc>
                          <a:spcPct val="115000"/>
                        </a:lnSpc>
                        <a:spcAft>
                          <a:spcPts val="0"/>
                        </a:spcAft>
                      </a:pPr>
                      <a:r>
                        <a:rPr lang="ru-RU" sz="1200" kern="1200" dirty="0" smtClean="0">
                          <a:solidFill>
                            <a:schemeClr val="tx1"/>
                          </a:solidFill>
                          <a:effectLst/>
                        </a:rPr>
                        <a:t>Вариант 3 </a:t>
                      </a:r>
                    </a:p>
                    <a:p>
                      <a:pPr algn="ctr" fontAlgn="base">
                        <a:lnSpc>
                          <a:spcPct val="115000"/>
                        </a:lnSpc>
                        <a:spcAft>
                          <a:spcPts val="0"/>
                        </a:spcAft>
                      </a:pPr>
                      <a:r>
                        <a:rPr lang="ru-RU" sz="1200" kern="1200" dirty="0" smtClean="0">
                          <a:solidFill>
                            <a:schemeClr val="tx1"/>
                          </a:solidFill>
                          <a:effectLst/>
                        </a:rPr>
                        <a:t>ФГОС НОО  ОВЗ</a:t>
                      </a:r>
                      <a:endParaRPr lang="ru-RU" sz="1100" dirty="0">
                        <a:solidFill>
                          <a:schemeClr val="tx1"/>
                        </a:solidFill>
                        <a:effectLst/>
                        <a:latin typeface="Calibri"/>
                        <a:ea typeface="Calibri"/>
                        <a:cs typeface="Times New Roman"/>
                      </a:endParaRPr>
                    </a:p>
                  </a:txBody>
                  <a:tcPr marL="91443" marR="91443" marT="45703" marB="45703"/>
                </a:tc>
                <a:tc>
                  <a:txBody>
                    <a:bodyPr/>
                    <a:lstStyle/>
                    <a:p>
                      <a:pPr algn="ctr" fontAlgn="base">
                        <a:lnSpc>
                          <a:spcPct val="115000"/>
                        </a:lnSpc>
                        <a:spcAft>
                          <a:spcPts val="0"/>
                        </a:spcAft>
                      </a:pPr>
                      <a:r>
                        <a:rPr lang="ru-RU" sz="1200" kern="1200" dirty="0" smtClean="0">
                          <a:solidFill>
                            <a:schemeClr val="tx1"/>
                          </a:solidFill>
                          <a:effectLst/>
                        </a:rPr>
                        <a:t>Вариант 4 </a:t>
                      </a:r>
                    </a:p>
                    <a:p>
                      <a:pPr algn="ctr" fontAlgn="base">
                        <a:lnSpc>
                          <a:spcPct val="115000"/>
                        </a:lnSpc>
                        <a:spcAft>
                          <a:spcPts val="0"/>
                        </a:spcAft>
                      </a:pPr>
                      <a:r>
                        <a:rPr lang="ru-RU" sz="1200" kern="1200" dirty="0" smtClean="0">
                          <a:solidFill>
                            <a:schemeClr val="tx1"/>
                          </a:solidFill>
                          <a:effectLst/>
                        </a:rPr>
                        <a:t>ФГОС НОО  ОВЗ</a:t>
                      </a:r>
                      <a:endParaRPr lang="ru-RU" sz="1100" dirty="0">
                        <a:solidFill>
                          <a:schemeClr val="tx1"/>
                        </a:solidFill>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Глухие дети </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1/20</a:t>
                      </a:r>
                      <a:r>
                        <a:rPr lang="ru-RU" sz="1400" b="1" dirty="0" smtClean="0">
                          <a:effectLst/>
                          <a:latin typeface="Calibri"/>
                          <a:ea typeface="Calibri"/>
                          <a:cs typeface="Times New Roman"/>
                        </a:rPr>
                        <a:t>, </a:t>
                      </a:r>
                      <a:r>
                        <a:rPr lang="en-US" sz="1400" b="1" dirty="0" smtClean="0">
                          <a:effectLst/>
                          <a:latin typeface="Calibri"/>
                          <a:ea typeface="Calibri"/>
                          <a:cs typeface="Times New Roman"/>
                        </a:rPr>
                        <a:t> 2/15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6</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Слабослышащие дети </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a:t>
                      </a:r>
                      <a:r>
                        <a:rPr lang="ru-RU" sz="1400" b="1" dirty="0" smtClean="0">
                          <a:effectLst/>
                          <a:latin typeface="Calibri"/>
                          <a:ea typeface="Calibri"/>
                          <a:cs typeface="Times New Roman"/>
                        </a:rPr>
                        <a:t>25, </a:t>
                      </a:r>
                      <a:r>
                        <a:rPr lang="en-US" sz="1400" b="1" dirty="0" smtClean="0">
                          <a:effectLst/>
                          <a:latin typeface="Calibri"/>
                          <a:ea typeface="Calibri"/>
                          <a:cs typeface="Times New Roman"/>
                        </a:rPr>
                        <a:t> 2/</a:t>
                      </a:r>
                      <a:r>
                        <a:rPr lang="ru-RU" sz="1400" b="1" dirty="0" smtClean="0">
                          <a:effectLst/>
                          <a:latin typeface="Calibri"/>
                          <a:ea typeface="Calibri"/>
                          <a:cs typeface="Times New Roman"/>
                        </a:rPr>
                        <a:t>20</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8/6</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Не предусмотрен</a:t>
                      </a:r>
                      <a:endParaRPr lang="ru-RU" sz="1400" b="1" dirty="0">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Слепые дети </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1/20</a:t>
                      </a:r>
                      <a:r>
                        <a:rPr lang="ru-RU" sz="1400" b="1" dirty="0" smtClean="0">
                          <a:effectLst/>
                          <a:latin typeface="Calibri"/>
                          <a:ea typeface="Calibri"/>
                          <a:cs typeface="Times New Roman"/>
                        </a:rPr>
                        <a:t>, </a:t>
                      </a:r>
                      <a:r>
                        <a:rPr lang="en-US" sz="1400" b="1" dirty="0" smtClean="0">
                          <a:effectLst/>
                          <a:latin typeface="Calibri"/>
                          <a:ea typeface="Calibri"/>
                          <a:cs typeface="Times New Roman"/>
                        </a:rPr>
                        <a:t> 2/15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9</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7</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Слабовидящие дети   </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a:t>
                      </a:r>
                      <a:r>
                        <a:rPr lang="ru-RU" sz="1400" b="1" dirty="0" smtClean="0">
                          <a:effectLst/>
                          <a:latin typeface="Calibri"/>
                          <a:ea typeface="Calibri"/>
                          <a:cs typeface="Times New Roman"/>
                        </a:rPr>
                        <a:t>25, </a:t>
                      </a:r>
                      <a:r>
                        <a:rPr lang="en-US" sz="1400" b="1" dirty="0" smtClean="0">
                          <a:effectLst/>
                          <a:latin typeface="Calibri"/>
                          <a:ea typeface="Calibri"/>
                          <a:cs typeface="Times New Roman"/>
                        </a:rPr>
                        <a:t> 2/</a:t>
                      </a:r>
                      <a:r>
                        <a:rPr lang="ru-RU" sz="1400" b="1" dirty="0" smtClean="0">
                          <a:effectLst/>
                          <a:latin typeface="Calibri"/>
                          <a:ea typeface="Calibri"/>
                          <a:cs typeface="Times New Roman"/>
                        </a:rPr>
                        <a:t>20</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12</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9</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Не предусмотрен</a:t>
                      </a:r>
                      <a:endParaRPr lang="ru-RU" sz="1400" b="1" dirty="0">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Дети с речевыми нарушениями </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5/25 ИО</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12</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Не предусмотрен</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Не предусмотрен</a:t>
                      </a:r>
                      <a:endParaRPr lang="ru-RU" sz="1400" b="1" dirty="0">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Дети с двигательными нарушениями</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1/20</a:t>
                      </a:r>
                      <a:r>
                        <a:rPr lang="ru-RU" sz="1400" b="1" dirty="0" smtClean="0">
                          <a:effectLst/>
                          <a:latin typeface="Calibri"/>
                          <a:ea typeface="Calibri"/>
                          <a:cs typeface="Times New Roman"/>
                        </a:rPr>
                        <a:t>, </a:t>
                      </a:r>
                      <a:r>
                        <a:rPr lang="en-US" sz="1400" b="1" dirty="0" smtClean="0">
                          <a:effectLst/>
                          <a:latin typeface="Calibri"/>
                          <a:ea typeface="Calibri"/>
                          <a:cs typeface="Times New Roman"/>
                        </a:rPr>
                        <a:t> 2/15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5</a:t>
                      </a:r>
                      <a:endParaRPr lang="ru-RU" sz="1400" b="1" dirty="0">
                        <a:effectLst/>
                        <a:latin typeface="Calibri"/>
                        <a:ea typeface="Calibri"/>
                        <a:cs typeface="Times New Roman"/>
                      </a:endParaRPr>
                    </a:p>
                  </a:txBody>
                  <a:tcPr marL="91443" marR="91443" marT="45703" marB="45703"/>
                </a:tc>
              </a:tr>
              <a:tr h="582097">
                <a:tc>
                  <a:txBody>
                    <a:bodyPr/>
                    <a:lstStyle/>
                    <a:p>
                      <a:pPr fontAlgn="base">
                        <a:lnSpc>
                          <a:spcPct val="115000"/>
                        </a:lnSpc>
                        <a:spcAft>
                          <a:spcPts val="0"/>
                        </a:spcAft>
                      </a:pPr>
                      <a:r>
                        <a:rPr lang="ru-RU" sz="1200" kern="1200" dirty="0">
                          <a:solidFill>
                            <a:schemeClr val="tx1"/>
                          </a:solidFill>
                          <a:effectLst/>
                        </a:rPr>
                        <a:t>Дети с задержкой психического развития </a:t>
                      </a:r>
                      <a:endParaRPr lang="ru-RU" sz="1100" dirty="0">
                        <a:solidFill>
                          <a:schemeClr val="tx1"/>
                        </a:solidFill>
                        <a:effectLst/>
                        <a:latin typeface="Calibri"/>
                        <a:ea typeface="Calibri"/>
                        <a:cs typeface="Times New Roman"/>
                      </a:endParaRPr>
                    </a:p>
                  </a:txBody>
                  <a:tcPr marL="91443" marR="91443" marT="45703" marB="45703"/>
                </a:tc>
                <a:tc>
                  <a:txBody>
                    <a:bodyPr/>
                    <a:lstStyle/>
                    <a:p>
                      <a:pPr marL="0" marR="0" indent="0" algn="l" defTabSz="914400" rtl="0" eaLnBrk="1" fontAlgn="base" latinLnBrk="0" hangingPunct="1">
                        <a:lnSpc>
                          <a:spcPct val="115000"/>
                        </a:lnSpc>
                        <a:spcBef>
                          <a:spcPts val="0"/>
                        </a:spcBef>
                        <a:spcAft>
                          <a:spcPts val="0"/>
                        </a:spcAft>
                        <a:buClrTx/>
                        <a:buSzTx/>
                        <a:buFontTx/>
                        <a:buNone/>
                        <a:tabLst/>
                        <a:defRPr/>
                      </a:pPr>
                      <a:r>
                        <a:rPr lang="ru-RU" sz="1400" b="1" dirty="0" smtClean="0">
                          <a:effectLst/>
                          <a:latin typeface="Calibri"/>
                          <a:ea typeface="Calibri"/>
                          <a:cs typeface="Times New Roman"/>
                        </a:rPr>
                        <a:t>4/25 ИО</a:t>
                      </a:r>
                    </a:p>
                    <a:p>
                      <a:pPr fontAlgn="base">
                        <a:lnSpc>
                          <a:spcPct val="115000"/>
                        </a:lnSpc>
                        <a:spcAft>
                          <a:spcPts val="0"/>
                        </a:spcAft>
                      </a:pP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12</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smtClean="0">
                          <a:effectLst/>
                          <a:latin typeface="Calibri"/>
                          <a:ea typeface="Calibri"/>
                          <a:cs typeface="Times New Roman"/>
                        </a:rPr>
                        <a:t>Не предусмотрен</a:t>
                      </a:r>
                      <a:endParaRPr lang="ru-RU" sz="1400" b="1" dirty="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ru-RU" sz="1400" b="1" dirty="0" smtClean="0">
                          <a:effectLst/>
                          <a:latin typeface="Calibri"/>
                          <a:ea typeface="Calibri"/>
                          <a:cs typeface="Times New Roman"/>
                        </a:rPr>
                        <a:t>Не предусмотрен</a:t>
                      </a:r>
                      <a:endParaRPr lang="ru-RU" sz="1400" b="1" dirty="0">
                        <a:effectLst/>
                        <a:latin typeface="Calibri"/>
                        <a:ea typeface="Calibri"/>
                        <a:cs typeface="Times New Roman"/>
                      </a:endParaRPr>
                    </a:p>
                  </a:txBody>
                  <a:tcPr marL="91443" marR="91443" marT="45703" marB="45703"/>
                </a:tc>
              </a:tr>
              <a:tr h="827442">
                <a:tc>
                  <a:txBody>
                    <a:bodyPr/>
                    <a:lstStyle/>
                    <a:p>
                      <a:pPr fontAlgn="base">
                        <a:lnSpc>
                          <a:spcPct val="115000"/>
                        </a:lnSpc>
                        <a:spcAft>
                          <a:spcPts val="0"/>
                        </a:spcAft>
                      </a:pPr>
                      <a:r>
                        <a:rPr lang="ru-RU" sz="1200" kern="1200" dirty="0">
                          <a:solidFill>
                            <a:schemeClr val="tx1"/>
                          </a:solidFill>
                          <a:effectLst/>
                        </a:rPr>
                        <a:t>Дети с расстройствами аутистического спектра</a:t>
                      </a:r>
                      <a:endParaRPr lang="ru-RU" sz="1100" dirty="0">
                        <a:solidFill>
                          <a:schemeClr val="tx1"/>
                        </a:solidFill>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a:t>
                      </a:r>
                      <a:r>
                        <a:rPr lang="ru-RU" sz="1400" b="1" dirty="0" smtClean="0">
                          <a:effectLst/>
                          <a:latin typeface="Calibri"/>
                          <a:ea typeface="Calibri"/>
                          <a:cs typeface="Times New Roman"/>
                        </a:rPr>
                        <a:t>25, </a:t>
                      </a:r>
                      <a:r>
                        <a:rPr lang="en-US" sz="1400" b="1" dirty="0" smtClean="0">
                          <a:effectLst/>
                          <a:latin typeface="Calibri"/>
                          <a:ea typeface="Calibri"/>
                          <a:cs typeface="Times New Roman"/>
                        </a:rPr>
                        <a:t> 2/</a:t>
                      </a:r>
                      <a:r>
                        <a:rPr lang="ru-RU" sz="1400" b="1" dirty="0" smtClean="0">
                          <a:effectLst/>
                          <a:latin typeface="Calibri"/>
                          <a:ea typeface="Calibri"/>
                          <a:cs typeface="Times New Roman"/>
                        </a:rPr>
                        <a:t>20</a:t>
                      </a:r>
                      <a:endParaRPr lang="en-US" sz="1400" b="1" dirty="0" smtClean="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2</a:t>
                      </a:r>
                      <a:r>
                        <a:rPr lang="ru-RU" sz="1400" b="1" dirty="0" smtClean="0">
                          <a:effectLst/>
                          <a:latin typeface="Calibri"/>
                          <a:ea typeface="Calibri"/>
                          <a:cs typeface="Times New Roman"/>
                        </a:rPr>
                        <a:t> ИО</a:t>
                      </a:r>
                      <a:endParaRPr lang="en-US" sz="1400" b="1" dirty="0" smtClean="0">
                        <a:effectLst/>
                        <a:latin typeface="Calibri"/>
                        <a:ea typeface="Calibri"/>
                        <a:cs typeface="Times New Roman"/>
                      </a:endParaRPr>
                    </a:p>
                    <a:p>
                      <a:pPr fontAlgn="base">
                        <a:lnSpc>
                          <a:spcPct val="115000"/>
                        </a:lnSpc>
                        <a:spcAft>
                          <a:spcPts val="0"/>
                        </a:spcAft>
                      </a:pPr>
                      <a:r>
                        <a:rPr lang="ru-RU" sz="1400" b="1" dirty="0" smtClean="0">
                          <a:effectLst/>
                          <a:latin typeface="Calibri"/>
                          <a:ea typeface="Calibri"/>
                          <a:cs typeface="Times New Roman"/>
                        </a:rPr>
                        <a:t>2/12</a:t>
                      </a:r>
                      <a:endParaRPr lang="en-US" sz="1400" b="1" dirty="0" smtClean="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a:t>
                      </a:r>
                      <a:r>
                        <a:rPr lang="ru-RU" sz="1400" b="1" dirty="0" smtClean="0">
                          <a:effectLst/>
                          <a:latin typeface="Calibri"/>
                          <a:ea typeface="Calibri"/>
                          <a:cs typeface="Times New Roman"/>
                        </a:rPr>
                        <a:t>1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a:t>
                      </a:r>
                      <a:r>
                        <a:rPr lang="ru-RU" sz="1400" b="1" dirty="0" smtClean="0">
                          <a:effectLst/>
                          <a:latin typeface="Calibri"/>
                          <a:ea typeface="Calibri"/>
                          <a:cs typeface="Times New Roman"/>
                        </a:rPr>
                        <a:t>9</a:t>
                      </a:r>
                      <a:endParaRPr lang="en-US" sz="1400" b="1" dirty="0" smtClean="0">
                        <a:effectLst/>
                        <a:latin typeface="Calibri"/>
                        <a:ea typeface="Calibri"/>
                        <a:cs typeface="Times New Roman"/>
                      </a:endParaRPr>
                    </a:p>
                  </a:txBody>
                  <a:tcPr marL="91443" marR="91443" marT="45703" marB="45703"/>
                </a:tc>
                <a:tc>
                  <a:txBody>
                    <a:bodyPr/>
                    <a:lstStyle/>
                    <a:p>
                      <a:pPr fontAlgn="base">
                        <a:lnSpc>
                          <a:spcPct val="115000"/>
                        </a:lnSpc>
                        <a:spcAft>
                          <a:spcPts val="0"/>
                        </a:spcAft>
                      </a:pPr>
                      <a:r>
                        <a:rPr lang="en-US" sz="1400" b="1" dirty="0" smtClean="0">
                          <a:effectLst/>
                          <a:latin typeface="Calibri"/>
                          <a:ea typeface="Calibri"/>
                          <a:cs typeface="Times New Roman"/>
                        </a:rPr>
                        <a:t>Max </a:t>
                      </a:r>
                      <a:r>
                        <a:rPr lang="ru-RU" sz="1400" b="1" dirty="0" smtClean="0">
                          <a:effectLst/>
                          <a:latin typeface="Calibri"/>
                          <a:ea typeface="Calibri"/>
                          <a:cs typeface="Times New Roman"/>
                        </a:rPr>
                        <a:t>1 ИО</a:t>
                      </a:r>
                      <a:endParaRPr lang="en-US" sz="1400" b="1" dirty="0" smtClean="0">
                        <a:effectLst/>
                        <a:latin typeface="Calibri"/>
                        <a:ea typeface="Calibri"/>
                        <a:cs typeface="Times New Roman"/>
                      </a:endParaRPr>
                    </a:p>
                    <a:p>
                      <a:pPr fontAlgn="base">
                        <a:lnSpc>
                          <a:spcPct val="115000"/>
                        </a:lnSpc>
                        <a:spcAft>
                          <a:spcPts val="0"/>
                        </a:spcAft>
                      </a:pPr>
                      <a:r>
                        <a:rPr lang="en-US" sz="1400" b="1" dirty="0" smtClean="0">
                          <a:effectLst/>
                          <a:latin typeface="Calibri"/>
                          <a:ea typeface="Calibri"/>
                          <a:cs typeface="Times New Roman"/>
                        </a:rPr>
                        <a:t>1/</a:t>
                      </a:r>
                      <a:r>
                        <a:rPr lang="ru-RU" sz="1400" b="1" dirty="0" smtClean="0">
                          <a:effectLst/>
                          <a:latin typeface="Calibri"/>
                          <a:ea typeface="Calibri"/>
                          <a:cs typeface="Times New Roman"/>
                        </a:rPr>
                        <a:t>5</a:t>
                      </a:r>
                    </a:p>
                    <a:p>
                      <a:pPr fontAlgn="base">
                        <a:lnSpc>
                          <a:spcPct val="115000"/>
                        </a:lnSpc>
                        <a:spcAft>
                          <a:spcPts val="0"/>
                        </a:spcAft>
                      </a:pPr>
                      <a:r>
                        <a:rPr lang="ru-RU" sz="1400" b="1" dirty="0" smtClean="0">
                          <a:effectLst/>
                          <a:latin typeface="Calibri"/>
                          <a:ea typeface="Calibri"/>
                          <a:cs typeface="Times New Roman"/>
                        </a:rPr>
                        <a:t>2/5</a:t>
                      </a:r>
                      <a:r>
                        <a:rPr lang="ru-RU" sz="1400" b="1" baseline="0" dirty="0" smtClean="0">
                          <a:effectLst/>
                          <a:latin typeface="Calibri"/>
                          <a:ea typeface="Calibri"/>
                          <a:cs typeface="Times New Roman"/>
                        </a:rPr>
                        <a:t> у/о</a:t>
                      </a:r>
                      <a:endParaRPr lang="en-US" sz="1400" b="1" dirty="0" smtClean="0">
                        <a:effectLst/>
                        <a:latin typeface="Calibri"/>
                        <a:ea typeface="Calibri"/>
                        <a:cs typeface="Times New Roman"/>
                      </a:endParaRPr>
                    </a:p>
                  </a:txBody>
                  <a:tcPr marL="91443" marR="91443" marT="45703" marB="45703"/>
                </a:tc>
              </a:tr>
              <a:tr h="582097">
                <a:tc>
                  <a:txBody>
                    <a:bodyPr/>
                    <a:lstStyle/>
                    <a:p>
                      <a:pPr marL="0" marR="0" indent="0" algn="l" defTabSz="914400" rtl="0" eaLnBrk="1" fontAlgn="base" latinLnBrk="0" hangingPunct="1">
                        <a:lnSpc>
                          <a:spcPct val="115000"/>
                        </a:lnSpc>
                        <a:spcBef>
                          <a:spcPts val="0"/>
                        </a:spcBef>
                        <a:spcAft>
                          <a:spcPts val="0"/>
                        </a:spcAft>
                        <a:buClrTx/>
                        <a:buSzTx/>
                        <a:buFontTx/>
                        <a:buNone/>
                        <a:tabLst/>
                        <a:defRPr/>
                      </a:pPr>
                      <a:r>
                        <a:rPr lang="ru-RU" sz="1400" b="1" i="1" kern="1200" dirty="0" smtClean="0">
                          <a:solidFill>
                            <a:schemeClr val="tx1"/>
                          </a:solidFill>
                          <a:effectLst/>
                          <a:latin typeface="+mn-lt"/>
                        </a:rPr>
                        <a:t>Дети с умственной отсталостью</a:t>
                      </a:r>
                      <a:endParaRPr lang="ru-RU" sz="1400" dirty="0">
                        <a:solidFill>
                          <a:schemeClr val="tx1"/>
                        </a:solidFill>
                        <a:effectLst/>
                        <a:latin typeface="+mn-lt"/>
                        <a:ea typeface="Calibri"/>
                        <a:cs typeface="Times New Roman"/>
                      </a:endParaRPr>
                    </a:p>
                  </a:txBody>
                  <a:tcPr marL="91443" marR="91443" marT="45703" marB="45703"/>
                </a:tc>
                <a:tc gridSpan="4">
                  <a:txBody>
                    <a:bodyPr/>
                    <a:lstStyle/>
                    <a:p>
                      <a:pPr marL="0" marR="0" indent="0" algn="l" defTabSz="914400" rtl="0" eaLnBrk="1" fontAlgn="base" latinLnBrk="0" hangingPunct="1">
                        <a:lnSpc>
                          <a:spcPct val="115000"/>
                        </a:lnSpc>
                        <a:spcBef>
                          <a:spcPts val="0"/>
                        </a:spcBef>
                        <a:spcAft>
                          <a:spcPts val="0"/>
                        </a:spcAft>
                        <a:buClrTx/>
                        <a:buSzTx/>
                        <a:buFontTx/>
                        <a:buNone/>
                        <a:tabLst/>
                        <a:defRPr/>
                      </a:pPr>
                      <a:r>
                        <a:rPr lang="ru-RU" sz="1400" b="1" i="1" dirty="0" smtClean="0">
                          <a:solidFill>
                            <a:schemeClr val="tx1"/>
                          </a:solidFill>
                          <a:effectLst/>
                          <a:latin typeface="+mn-lt"/>
                          <a:ea typeface="Calibri"/>
                          <a:cs typeface="Times New Roman"/>
                        </a:rPr>
                        <a:t>АООП ФГОС образования обучающихся с умственной отсталостью (интеллектуальными нарушениями) </a:t>
                      </a:r>
                      <a:endParaRPr lang="en-US" sz="1400" b="1" dirty="0" smtClean="0">
                        <a:effectLst/>
                        <a:latin typeface="+mn-lt"/>
                        <a:ea typeface="Calibri"/>
                        <a:cs typeface="Times New Roman"/>
                      </a:endParaRPr>
                    </a:p>
                  </a:txBody>
                  <a:tcPr marL="91443" marR="91443" marT="45703" marB="45703"/>
                </a:tc>
                <a:tc hMerge="1">
                  <a:txBody>
                    <a:bodyPr/>
                    <a:lstStyle/>
                    <a:p>
                      <a:pPr fontAlgn="base">
                        <a:lnSpc>
                          <a:spcPct val="115000"/>
                        </a:lnSpc>
                        <a:spcAft>
                          <a:spcPts val="0"/>
                        </a:spcAft>
                      </a:pPr>
                      <a:endParaRPr lang="en-US" sz="1100" b="1" dirty="0" smtClean="0">
                        <a:effectLst/>
                        <a:latin typeface="Calibri"/>
                        <a:ea typeface="Calibri"/>
                        <a:cs typeface="Times New Roman"/>
                      </a:endParaRPr>
                    </a:p>
                  </a:txBody>
                  <a:tcPr marT="45712" marB="45712"/>
                </a:tc>
                <a:tc hMerge="1">
                  <a:txBody>
                    <a:bodyPr/>
                    <a:lstStyle/>
                    <a:p>
                      <a:pPr fontAlgn="base">
                        <a:lnSpc>
                          <a:spcPct val="115000"/>
                        </a:lnSpc>
                        <a:spcAft>
                          <a:spcPts val="0"/>
                        </a:spcAft>
                      </a:pPr>
                      <a:endParaRPr lang="en-US" sz="1100" b="1" dirty="0" smtClean="0">
                        <a:effectLst/>
                        <a:latin typeface="Calibri"/>
                        <a:ea typeface="Calibri"/>
                        <a:cs typeface="Times New Roman"/>
                      </a:endParaRPr>
                    </a:p>
                  </a:txBody>
                  <a:tcPr marT="45712" marB="45712"/>
                </a:tc>
                <a:tc hMerge="1">
                  <a:txBody>
                    <a:bodyPr/>
                    <a:lstStyle/>
                    <a:p>
                      <a:pPr fontAlgn="base">
                        <a:lnSpc>
                          <a:spcPct val="115000"/>
                        </a:lnSpc>
                        <a:spcAft>
                          <a:spcPts val="0"/>
                        </a:spcAft>
                      </a:pPr>
                      <a:endParaRPr lang="en-US" sz="1100" b="1" dirty="0" smtClean="0">
                        <a:effectLst/>
                        <a:latin typeface="Calibri"/>
                        <a:ea typeface="Calibri"/>
                        <a:cs typeface="Times New Roman"/>
                      </a:endParaRPr>
                    </a:p>
                  </a:txBody>
                  <a:tcPr marT="45712" marB="45712"/>
                </a:tc>
              </a:tr>
              <a:tr h="573702">
                <a:tc>
                  <a:txBody>
                    <a:bodyPr/>
                    <a:lstStyle/>
                    <a:p>
                      <a:pPr>
                        <a:lnSpc>
                          <a:spcPct val="115000"/>
                        </a:lnSpc>
                        <a:spcAft>
                          <a:spcPts val="0"/>
                        </a:spcAft>
                      </a:pPr>
                      <a:endParaRPr lang="ru-RU" sz="1100" b="1" i="1" dirty="0">
                        <a:solidFill>
                          <a:schemeClr val="tx1"/>
                        </a:solidFill>
                        <a:effectLst/>
                        <a:latin typeface="Calibri"/>
                        <a:ea typeface="Calibri"/>
                        <a:cs typeface="Times New Roman"/>
                      </a:endParaRPr>
                    </a:p>
                  </a:txBody>
                  <a:tcPr marL="91443" marR="91443" marT="45703" marB="45703"/>
                </a:tc>
                <a:tc gridSpan="2">
                  <a:txBody>
                    <a:bodyPr/>
                    <a:lstStyle/>
                    <a:p>
                      <a:pPr fontAlgn="base">
                        <a:lnSpc>
                          <a:spcPct val="115000"/>
                        </a:lnSpc>
                        <a:spcAft>
                          <a:spcPts val="0"/>
                        </a:spcAft>
                      </a:pPr>
                      <a:r>
                        <a:rPr lang="ru-RU" sz="1800" b="1" i="1" dirty="0" smtClean="0">
                          <a:effectLst/>
                          <a:latin typeface="Calibri"/>
                          <a:ea typeface="Calibri"/>
                          <a:cs typeface="Times New Roman"/>
                        </a:rPr>
                        <a:t>Вариант 1</a:t>
                      </a:r>
                      <a:endParaRPr lang="ru-RU" sz="1800" b="1" i="1" dirty="0">
                        <a:effectLst/>
                        <a:latin typeface="Calibri"/>
                        <a:ea typeface="Calibri"/>
                        <a:cs typeface="Times New Roman"/>
                      </a:endParaRPr>
                    </a:p>
                  </a:txBody>
                  <a:tcPr marL="91443" marR="91443" marT="45703" marB="45703"/>
                </a:tc>
                <a:tc hMerge="1">
                  <a:txBody>
                    <a:bodyPr/>
                    <a:lstStyle/>
                    <a:p>
                      <a:pPr fontAlgn="base">
                        <a:lnSpc>
                          <a:spcPct val="115000"/>
                        </a:lnSpc>
                        <a:spcAft>
                          <a:spcPts val="0"/>
                        </a:spcAft>
                      </a:pPr>
                      <a:endParaRPr lang="ru-RU" sz="1100" b="1" i="1" dirty="0">
                        <a:effectLst/>
                        <a:latin typeface="Calibri"/>
                        <a:ea typeface="Calibri"/>
                        <a:cs typeface="Times New Roman"/>
                      </a:endParaRPr>
                    </a:p>
                  </a:txBody>
                  <a:tcPr marT="45712" marB="45712"/>
                </a:tc>
                <a:tc gridSpan="2">
                  <a:txBody>
                    <a:bodyPr/>
                    <a:lstStyle/>
                    <a:p>
                      <a:pPr fontAlgn="base">
                        <a:lnSpc>
                          <a:spcPct val="115000"/>
                        </a:lnSpc>
                        <a:spcAft>
                          <a:spcPts val="0"/>
                        </a:spcAft>
                      </a:pPr>
                      <a:r>
                        <a:rPr lang="ru-RU" sz="1800" b="1" i="1" dirty="0" smtClean="0">
                          <a:effectLst/>
                          <a:latin typeface="Calibri"/>
                          <a:ea typeface="Calibri"/>
                          <a:cs typeface="Times New Roman"/>
                        </a:rPr>
                        <a:t>Вариант</a:t>
                      </a:r>
                      <a:r>
                        <a:rPr lang="ru-RU" sz="1800" b="1" i="1" baseline="0" dirty="0" smtClean="0">
                          <a:effectLst/>
                          <a:latin typeface="Calibri"/>
                          <a:ea typeface="Calibri"/>
                          <a:cs typeface="Times New Roman"/>
                        </a:rPr>
                        <a:t> 2</a:t>
                      </a:r>
                      <a:endParaRPr lang="ru-RU" sz="1800" b="1" i="1" dirty="0">
                        <a:effectLst/>
                        <a:latin typeface="Calibri"/>
                        <a:ea typeface="Calibri"/>
                        <a:cs typeface="Times New Roman"/>
                      </a:endParaRPr>
                    </a:p>
                  </a:txBody>
                  <a:tcPr marL="91443" marR="91443" marT="45703" marB="45703"/>
                </a:tc>
                <a:tc hMerge="1">
                  <a:txBody>
                    <a:bodyPr/>
                    <a:lstStyle/>
                    <a:p>
                      <a:pPr fontAlgn="base">
                        <a:lnSpc>
                          <a:spcPct val="115000"/>
                        </a:lnSpc>
                        <a:spcAft>
                          <a:spcPts val="0"/>
                        </a:spcAft>
                      </a:pPr>
                      <a:endParaRPr lang="ru-RU" sz="1100" b="1" i="1" dirty="0">
                        <a:effectLst/>
                        <a:latin typeface="Calibri"/>
                        <a:ea typeface="Calibri"/>
                        <a:cs typeface="Times New Roman"/>
                      </a:endParaRPr>
                    </a:p>
                  </a:txBody>
                  <a:tcPr marT="45712" marB="45712"/>
                </a:tc>
              </a:tr>
            </a:tbl>
          </a:graphicData>
        </a:graphic>
      </p:graphicFrame>
      <p:sp>
        <p:nvSpPr>
          <p:cNvPr id="38984" name="Rectangle 1"/>
          <p:cNvSpPr>
            <a:spLocks noChangeArrowheads="1"/>
          </p:cNvSpPr>
          <p:nvPr/>
        </p:nvSpPr>
        <p:spPr bwMode="auto">
          <a:xfrm>
            <a:off x="2008188" y="21463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latin typeface="Arial" charset="0"/>
            </a:endParaRPr>
          </a:p>
        </p:txBody>
      </p:sp>
    </p:spTree>
    <p:extLst>
      <p:ext uri="{BB962C8B-B14F-4D97-AF65-F5344CB8AC3E}">
        <p14:creationId xmlns="" xmlns:p14="http://schemas.microsoft.com/office/powerpoint/2010/main" val="2859169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smtClean="0"/>
          </a:p>
        </p:txBody>
      </p:sp>
      <p:sp>
        <p:nvSpPr>
          <p:cNvPr id="15363" name="Объект 2"/>
          <p:cNvSpPr>
            <a:spLocks noGrp="1"/>
          </p:cNvSpPr>
          <p:nvPr>
            <p:ph idx="1"/>
          </p:nvPr>
        </p:nvSpPr>
        <p:spPr>
          <a:xfrm>
            <a:off x="179388" y="1916113"/>
            <a:ext cx="8775700" cy="4681537"/>
          </a:xfrm>
        </p:spPr>
        <p:txBody>
          <a:bodyPr/>
          <a:lstStyle/>
          <a:p>
            <a:pPr marL="0" indent="0">
              <a:buFont typeface="Wingdings" pitchFamily="2" charset="2"/>
              <a:buNone/>
              <a:defRPr/>
            </a:pPr>
            <a:endParaRPr lang="ru-RU" sz="2000" b="1" dirty="0" smtClean="0">
              <a:latin typeface="Times New Roman" pitchFamily="18" charset="0"/>
              <a:cs typeface="Times New Roman" pitchFamily="18" charset="0"/>
            </a:endParaRPr>
          </a:p>
          <a:p>
            <a:pPr marL="0" indent="0" algn="just">
              <a:buFont typeface="Wingdings" pitchFamily="2" charset="2"/>
              <a:buNone/>
              <a:defRPr/>
            </a:pPr>
            <a:r>
              <a:rPr lang="ru-RU" sz="2800" b="1" dirty="0" smtClean="0">
                <a:latin typeface="Times New Roman" pitchFamily="18" charset="0"/>
                <a:cs typeface="Times New Roman" pitchFamily="18" charset="0"/>
              </a:rPr>
              <a:t>Федеральный государственный образовательный стандарт  начального общего образования обучающихся с ограниченными возможностями здоровья</a:t>
            </a:r>
            <a:r>
              <a:rPr lang="ru-RU" sz="2800" dirty="0" smtClean="0">
                <a:latin typeface="Times New Roman" pitchFamily="18" charset="0"/>
                <a:cs typeface="Times New Roman" pitchFamily="18" charset="0"/>
              </a:rPr>
              <a:t> от «19»  декабря 2014 г. № 1598</a:t>
            </a:r>
          </a:p>
          <a:p>
            <a:pPr algn="just">
              <a:defRPr/>
            </a:pPr>
            <a:endParaRPr lang="ru-RU" sz="2800" b="1" dirty="0" smtClean="0">
              <a:latin typeface="Times New Roman" pitchFamily="18" charset="0"/>
              <a:cs typeface="Times New Roman" pitchFamily="18" charset="0"/>
            </a:endParaRPr>
          </a:p>
          <a:p>
            <a:pPr marL="0" indent="0" algn="just">
              <a:buFont typeface="Wingdings" pitchFamily="2" charset="2"/>
              <a:buNone/>
              <a:defRPr/>
            </a:pPr>
            <a:r>
              <a:rPr lang="ru-RU" sz="2800" b="1" dirty="0" smtClean="0">
                <a:latin typeface="Times New Roman" pitchFamily="18" charset="0"/>
                <a:cs typeface="Times New Roman" pitchFamily="18" charset="0"/>
              </a:rPr>
              <a:t>Федеральный государственный образовательный стандарт образования обучающихся с умственной отсталостью</a:t>
            </a: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(интеллектуальными нарушениями)</a:t>
            </a:r>
            <a:r>
              <a:rPr lang="ru-RU" sz="2800" dirty="0" smtClean="0">
                <a:latin typeface="Times New Roman" pitchFamily="18" charset="0"/>
                <a:cs typeface="Times New Roman" pitchFamily="18" charset="0"/>
              </a:rPr>
              <a:t> от «19»  декабря 2014 г. № 1599</a:t>
            </a:r>
          </a:p>
        </p:txBody>
      </p:sp>
    </p:spTree>
    <p:extLst>
      <p:ext uri="{BB962C8B-B14F-4D97-AF65-F5344CB8AC3E}">
        <p14:creationId xmlns="" xmlns:p14="http://schemas.microsoft.com/office/powerpoint/2010/main" val="3989904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684213" y="188913"/>
            <a:ext cx="8259762" cy="1487487"/>
          </a:xfrm>
        </p:spPr>
        <p:txBody>
          <a:bodyPr/>
          <a:lstStyle/>
          <a:p>
            <a:pPr algn="just"/>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Федеральный государственный образовательный стандарт образования обучающихся с умственной отсталостью (интеллектуальными нарушениями) - совокупность обязательных требований к </a:t>
            </a:r>
            <a:r>
              <a:rPr lang="ru-RU" sz="2400" b="1" smtClean="0">
                <a:latin typeface="Times New Roman" pitchFamily="18" charset="0"/>
                <a:cs typeface="Times New Roman" pitchFamily="18" charset="0"/>
              </a:rPr>
              <a:t>образованию</a:t>
            </a:r>
            <a:r>
              <a:rPr lang="ru-RU" sz="2400" smtClean="0">
                <a:latin typeface="Times New Roman" pitchFamily="18" charset="0"/>
                <a:cs typeface="Times New Roman" pitchFamily="18" charset="0"/>
              </a:rPr>
              <a:t> обучающихся </a:t>
            </a:r>
            <a:endParaRPr lang="ru-RU" sz="2400" smtClean="0"/>
          </a:p>
        </p:txBody>
      </p:sp>
      <p:sp>
        <p:nvSpPr>
          <p:cNvPr id="3" name="Объект 2"/>
          <p:cNvSpPr>
            <a:spLocks noGrp="1"/>
          </p:cNvSpPr>
          <p:nvPr>
            <p:ph idx="1"/>
          </p:nvPr>
        </p:nvSpPr>
        <p:spPr>
          <a:xfrm>
            <a:off x="395288" y="2060575"/>
            <a:ext cx="8559800" cy="4537075"/>
          </a:xfrm>
        </p:spPr>
        <p:txBody>
          <a:bodyPr/>
          <a:lstStyle/>
          <a:p>
            <a:pPr marL="0" indent="0" algn="just" eaLnBrk="1" hangingPunct="1">
              <a:lnSpc>
                <a:spcPct val="80000"/>
              </a:lnSpc>
              <a:buFont typeface="Wingdings" pitchFamily="2" charset="2"/>
              <a:buNone/>
              <a:defRPr/>
            </a:pPr>
            <a:r>
              <a:rPr lang="ru-RU" sz="2400" dirty="0">
                <a:latin typeface="Times New Roman" pitchFamily="18" charset="0"/>
                <a:cs typeface="Times New Roman" pitchFamily="18" charset="0"/>
              </a:rPr>
              <a:t>Федеральный государственный образовательный стандарт начального общего образования обучающихся с ограниченными возможностями здоровья  - совокупность обязательных требований к </a:t>
            </a:r>
            <a:r>
              <a:rPr lang="ru-RU" sz="2400" b="1" dirty="0">
                <a:latin typeface="Times New Roman" pitchFamily="18" charset="0"/>
                <a:cs typeface="Times New Roman" pitchFamily="18" charset="0"/>
              </a:rPr>
              <a:t>начальном общему образованию </a:t>
            </a:r>
            <a:r>
              <a:rPr lang="ru-RU" sz="2400" dirty="0" smtClean="0">
                <a:latin typeface="Times New Roman" pitchFamily="18" charset="0"/>
                <a:cs typeface="Times New Roman" pitchFamily="18" charset="0"/>
              </a:rPr>
              <a:t>обучающихся:</a:t>
            </a:r>
            <a:endParaRPr lang="ru-RU" sz="2400" dirty="0">
              <a:latin typeface="Times New Roman" pitchFamily="18" charset="0"/>
              <a:cs typeface="Times New Roman" pitchFamily="18" charset="0"/>
            </a:endParaRPr>
          </a:p>
          <a:p>
            <a:pPr eaLnBrk="1" hangingPunct="1">
              <a:lnSpc>
                <a:spcPct val="80000"/>
              </a:lnSpc>
              <a:buFont typeface="Wingdings" pitchFamily="2" charset="2"/>
              <a:buChar char="ü"/>
              <a:defRPr/>
            </a:pPr>
            <a:r>
              <a:rPr lang="ru-RU" sz="2400" dirty="0" smtClean="0">
                <a:latin typeface="Times New Roman" pitchFamily="18" charset="0"/>
                <a:cs typeface="Times New Roman" pitchFamily="18" charset="0"/>
              </a:rPr>
              <a:t>глухих</a:t>
            </a:r>
            <a:r>
              <a:rPr lang="ru-RU" sz="2400" dirty="0">
                <a:latin typeface="Times New Roman" pitchFamily="18" charset="0"/>
                <a:cs typeface="Times New Roman" pitchFamily="18" charset="0"/>
              </a:rPr>
              <a:t>, </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слабослышащих, позднооглохших, </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слепых, </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слабовидящих,</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 тяжелыми нарушениями речи, </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 нарушениями опорно-двигательного аппарата, </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 задержкой психического развития, </a:t>
            </a:r>
          </a:p>
          <a:p>
            <a:pPr eaLnBrk="1" hangingPunct="1">
              <a:lnSpc>
                <a:spcPct val="80000"/>
              </a:lnSpc>
              <a:buFont typeface="Wingdings" pitchFamily="2" charset="2"/>
              <a:buChar char="ü"/>
              <a:defRPr/>
            </a:pPr>
            <a:r>
              <a:rPr lang="ru-RU" sz="2400" dirty="0">
                <a:latin typeface="Times New Roman" pitchFamily="18" charset="0"/>
                <a:cs typeface="Times New Roman" pitchFamily="18" charset="0"/>
              </a:rPr>
              <a:t>с расстройствами аутистического спектра </a:t>
            </a:r>
          </a:p>
          <a:p>
            <a:pPr>
              <a:defRPr/>
            </a:pPr>
            <a:endParaRPr lang="ru-RU" sz="2800" dirty="0"/>
          </a:p>
        </p:txBody>
      </p:sp>
    </p:spTree>
    <p:extLst>
      <p:ext uri="{BB962C8B-B14F-4D97-AF65-F5344CB8AC3E}">
        <p14:creationId xmlns="" xmlns:p14="http://schemas.microsoft.com/office/powerpoint/2010/main" val="34999273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1150938" y="908720"/>
            <a:ext cx="7793037" cy="864096"/>
          </a:xfrm>
        </p:spPr>
        <p:txBody>
          <a:bodyPr/>
          <a:lstStyle/>
          <a:p>
            <a:pPr marL="0" indent="0">
              <a:buNone/>
            </a:pPr>
            <a:r>
              <a:rPr lang="ru-RU" sz="2800" b="1" dirty="0"/>
              <a:t>Стандарт является основой для:</a:t>
            </a:r>
          </a:p>
        </p:txBody>
      </p:sp>
      <p:sp>
        <p:nvSpPr>
          <p:cNvPr id="33795" name="Содержимое 2"/>
          <p:cNvSpPr>
            <a:spLocks noGrp="1"/>
          </p:cNvSpPr>
          <p:nvPr>
            <p:ph idx="1"/>
          </p:nvPr>
        </p:nvSpPr>
        <p:spPr>
          <a:xfrm>
            <a:off x="467545" y="2132856"/>
            <a:ext cx="8487544" cy="4464496"/>
          </a:xfrm>
        </p:spPr>
        <p:txBody>
          <a:bodyPr/>
          <a:lstStyle/>
          <a:p>
            <a:pPr marL="0" indent="0" algn="just">
              <a:buNone/>
            </a:pPr>
            <a:r>
              <a:rPr lang="ru-RU" dirty="0" smtClean="0"/>
              <a:t>1.7. </a:t>
            </a:r>
            <a:r>
              <a:rPr lang="ru-RU" sz="2800" dirty="0" smtClean="0"/>
              <a:t>разработки примерных АООП НОО обучающихся с ОВЗ;</a:t>
            </a:r>
          </a:p>
          <a:p>
            <a:pPr marL="0" indent="0" algn="just">
              <a:buNone/>
            </a:pPr>
            <a:r>
              <a:rPr lang="ru-RU" sz="2800" dirty="0" smtClean="0"/>
              <a:t>разработки и реализации АООП НОО обучающихся с ОВЗ;</a:t>
            </a:r>
          </a:p>
          <a:p>
            <a:pPr marL="0" indent="0" algn="just">
              <a:buNone/>
            </a:pPr>
            <a:r>
              <a:rPr lang="ru-RU" sz="2800" dirty="0" smtClean="0"/>
              <a:t>определения требований к условиям реализации АООП НОО, в том числе на основе индивидуального учебного плана;</a:t>
            </a:r>
          </a:p>
          <a:p>
            <a:pPr marL="0" indent="0" algn="just">
              <a:buNone/>
            </a:pPr>
            <a:r>
              <a:rPr lang="ru-RU" sz="2800" dirty="0" smtClean="0"/>
              <a:t>определения требований к результатам освоения АООП НОО обучающимися с ОВЗ;</a:t>
            </a:r>
          </a:p>
          <a:p>
            <a:endParaRPr lang="ru-RU" dirty="0" smtClean="0"/>
          </a:p>
        </p:txBody>
      </p:sp>
    </p:spTree>
    <p:extLst>
      <p:ext uri="{BB962C8B-B14F-4D97-AF65-F5344CB8AC3E}">
        <p14:creationId xmlns="" xmlns:p14="http://schemas.microsoft.com/office/powerpoint/2010/main" val="169831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150938" y="764704"/>
            <a:ext cx="7793037" cy="864095"/>
          </a:xfrm>
        </p:spPr>
        <p:txBody>
          <a:bodyPr/>
          <a:lstStyle/>
          <a:p>
            <a:pPr algn="ctr"/>
            <a:r>
              <a:rPr lang="ru-RU" sz="2800" b="1" dirty="0"/>
              <a:t>АООП </a:t>
            </a:r>
            <a:r>
              <a:rPr lang="ru-RU" sz="2800" b="1" dirty="0" smtClean="0"/>
              <a:t>НОО ОВЗ </a:t>
            </a:r>
          </a:p>
        </p:txBody>
      </p:sp>
      <p:sp>
        <p:nvSpPr>
          <p:cNvPr id="3" name="Содержимое 2"/>
          <p:cNvSpPr>
            <a:spLocks noGrp="1"/>
          </p:cNvSpPr>
          <p:nvPr>
            <p:ph idx="1"/>
          </p:nvPr>
        </p:nvSpPr>
        <p:spPr>
          <a:xfrm>
            <a:off x="395536" y="2060848"/>
            <a:ext cx="8559552" cy="4536504"/>
          </a:xfrm>
        </p:spPr>
        <p:txBody>
          <a:bodyPr/>
          <a:lstStyle/>
          <a:p>
            <a:pPr marL="0" indent="0" algn="just">
              <a:buNone/>
              <a:defRPr/>
            </a:pPr>
            <a:r>
              <a:rPr lang="ru-RU" sz="2800" dirty="0" smtClean="0"/>
              <a:t>реализуется с учетом образовательных потребностей групп или отдельных обучающихся с ОВЗ на основе специально разработанных </a:t>
            </a:r>
            <a:r>
              <a:rPr lang="ru-RU" sz="2800" b="1" dirty="0" smtClean="0"/>
              <a:t>учебных планов</a:t>
            </a:r>
            <a:r>
              <a:rPr lang="ru-RU" sz="2800" dirty="0" smtClean="0"/>
              <a:t>, в том числе </a:t>
            </a:r>
            <a:r>
              <a:rPr lang="ru-RU" sz="2800" b="1" dirty="0" smtClean="0"/>
              <a:t>индивидуальны</a:t>
            </a:r>
            <a:r>
              <a:rPr lang="ru-RU" sz="2800" dirty="0" smtClean="0"/>
              <a:t>х, которые обеспечивают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 </a:t>
            </a:r>
          </a:p>
          <a:p>
            <a:pPr marL="0" indent="0">
              <a:buNone/>
              <a:defRPr/>
            </a:pPr>
            <a:r>
              <a:rPr lang="ru-RU" cap="all" dirty="0" smtClean="0"/>
              <a:t>	</a:t>
            </a:r>
            <a:endParaRPr lang="ru-RU" dirty="0"/>
          </a:p>
        </p:txBody>
      </p:sp>
    </p:spTree>
    <p:extLst>
      <p:ext uri="{BB962C8B-B14F-4D97-AF65-F5344CB8AC3E}">
        <p14:creationId xmlns="" xmlns:p14="http://schemas.microsoft.com/office/powerpoint/2010/main" val="3774415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r>
              <a:rPr lang="ru-RU" sz="2800" smtClean="0"/>
              <a:t> </a:t>
            </a:r>
            <a:r>
              <a:rPr lang="ru-RU" smtClean="0"/>
              <a:t/>
            </a:r>
            <a:br>
              <a:rPr lang="ru-RU" smtClean="0"/>
            </a:br>
            <a:r>
              <a:rPr lang="ru-RU" sz="2400" smtClean="0"/>
              <a:t> 2.4. Реализация АООП НОО может быть организована как совместно с другими обучающимися, так и в отдельных классах,  группах или в отдельных организациях. </a:t>
            </a:r>
          </a:p>
        </p:txBody>
      </p:sp>
      <p:sp>
        <p:nvSpPr>
          <p:cNvPr id="35843" name="Содержимое 2"/>
          <p:cNvSpPr>
            <a:spLocks noGrp="1"/>
          </p:cNvSpPr>
          <p:nvPr>
            <p:ph idx="1"/>
          </p:nvPr>
        </p:nvSpPr>
        <p:spPr>
          <a:xfrm>
            <a:off x="684213" y="2017713"/>
            <a:ext cx="8270875" cy="4364037"/>
          </a:xfrm>
        </p:spPr>
        <p:txBody>
          <a:bodyPr/>
          <a:lstStyle/>
          <a:p>
            <a:r>
              <a:rPr lang="ru-RU" sz="2800" smtClean="0"/>
              <a:t>Учебный план включает предметные области в зависимости от вариантов АООП НОО, указанных в приложениях №№ 1-8 к настоящему Стандарту.</a:t>
            </a:r>
          </a:p>
          <a:p>
            <a:r>
              <a:rPr lang="ru-RU" sz="2800" smtClean="0"/>
              <a:t>Количество учебных занятий по предметным областям за 4 учебных года не может составлять более 3 039 часов, за 5 учебных лет – более 3 821 часа, за 6 учебных лет – более 4 603 часов.</a:t>
            </a:r>
          </a:p>
          <a:p>
            <a:endParaRPr lang="ru-RU" smtClean="0"/>
          </a:p>
        </p:txBody>
      </p:sp>
    </p:spTree>
    <p:extLst>
      <p:ext uri="{BB962C8B-B14F-4D97-AF65-F5344CB8AC3E}">
        <p14:creationId xmlns="" xmlns:p14="http://schemas.microsoft.com/office/powerpoint/2010/main" val="40430814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150938" y="214313"/>
            <a:ext cx="7793037" cy="1198562"/>
          </a:xfrm>
        </p:spPr>
        <p:txBody>
          <a:bodyPr/>
          <a:lstStyle/>
          <a:p>
            <a:pPr algn="ctr"/>
            <a:r>
              <a:rPr lang="en-US" b="1" smtClean="0"/>
              <a:t>Fgosreestr.ru</a:t>
            </a:r>
            <a:endParaRPr lang="ru-RU" b="1" smtClean="0"/>
          </a:p>
        </p:txBody>
      </p:sp>
      <p:graphicFrame>
        <p:nvGraphicFramePr>
          <p:cNvPr id="5" name="Объект 4"/>
          <p:cNvGraphicFramePr>
            <a:graphicFrameLocks noGrp="1"/>
          </p:cNvGraphicFramePr>
          <p:nvPr>
            <p:ph idx="1"/>
          </p:nvPr>
        </p:nvGraphicFramePr>
        <p:xfrm>
          <a:off x="323850" y="1773238"/>
          <a:ext cx="8569326" cy="4889500"/>
        </p:xfrm>
        <a:graphic>
          <a:graphicData uri="http://schemas.openxmlformats.org/drawingml/2006/table">
            <a:tbl>
              <a:tblPr firstRow="1" bandRow="1">
                <a:tableStyleId>{5C22544A-7EE6-4342-B048-85BDC9FD1C3A}</a:tableStyleId>
              </a:tblPr>
              <a:tblGrid>
                <a:gridCol w="4284663"/>
                <a:gridCol w="4284663"/>
              </a:tblGrid>
              <a:tr h="704191">
                <a:tc>
                  <a:txBody>
                    <a:bodyPr/>
                    <a:lstStyle/>
                    <a:p>
                      <a:r>
                        <a:rPr lang="ru-RU" sz="1600" b="0" dirty="0" smtClean="0">
                          <a:solidFill>
                            <a:schemeClr val="tx1"/>
                          </a:solidFill>
                        </a:rPr>
                        <a:t>ФГОС</a:t>
                      </a:r>
                      <a:r>
                        <a:rPr lang="ru-RU" sz="1600" b="0" baseline="0" dirty="0" smtClean="0">
                          <a:solidFill>
                            <a:schemeClr val="tx1"/>
                          </a:solidFill>
                        </a:rPr>
                        <a:t> дошкольного образования</a:t>
                      </a:r>
                      <a:endParaRPr lang="ru-RU" sz="1600" b="0" dirty="0">
                        <a:solidFill>
                          <a:schemeClr val="tx1"/>
                        </a:solidFill>
                      </a:endParaRPr>
                    </a:p>
                  </a:txBody>
                  <a:tcPr marL="91444" marR="91444" marT="45724" marB="45724"/>
                </a:tc>
                <a:tc>
                  <a:txBody>
                    <a:bodyPr/>
                    <a:lstStyle/>
                    <a:p>
                      <a:r>
                        <a:rPr lang="ru-RU" sz="1600" b="0" dirty="0" smtClean="0">
                          <a:solidFill>
                            <a:schemeClr val="tx1"/>
                          </a:solidFill>
                          <a:effectLst/>
                          <a:hlinkClick r:id="rId2"/>
                        </a:rPr>
                        <a:t>Примерная основная образовательная программа дошкольного образования</a:t>
                      </a:r>
                      <a:endParaRPr lang="ru-RU" sz="1600" b="0" dirty="0">
                        <a:solidFill>
                          <a:schemeClr val="tx1"/>
                        </a:solidFill>
                      </a:endParaRPr>
                    </a:p>
                  </a:txBody>
                  <a:tcPr marL="91444" marR="91444" marT="45724" marB="45724"/>
                </a:tc>
              </a:tr>
              <a:tr h="2353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ФГОС</a:t>
                      </a:r>
                      <a:r>
                        <a:rPr lang="ru-RU" sz="1600" b="0" baseline="0" dirty="0" smtClean="0">
                          <a:solidFill>
                            <a:schemeClr val="tx1"/>
                          </a:solidFill>
                        </a:rPr>
                        <a:t> начального общего образования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ФГОС</a:t>
                      </a:r>
                      <a:r>
                        <a:rPr lang="ru-RU" sz="1600" b="1" baseline="0" dirty="0" smtClean="0">
                          <a:solidFill>
                            <a:schemeClr val="tx1"/>
                          </a:solidFill>
                        </a:rPr>
                        <a:t> начального общего образования обучающихся с ОВЗ</a:t>
                      </a:r>
                      <a:endParaRPr lang="ru-RU"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b="0" dirty="0" smtClean="0">
                        <a:solidFill>
                          <a:schemeClr val="tx1"/>
                        </a:solidFill>
                      </a:endParaRPr>
                    </a:p>
                    <a:p>
                      <a:endParaRPr lang="ru-RU" sz="1600" b="0" dirty="0">
                        <a:solidFill>
                          <a:schemeClr val="tx1"/>
                        </a:solidFill>
                      </a:endParaRPr>
                    </a:p>
                  </a:txBody>
                  <a:tcPr marL="91444" marR="91444" marT="45724" marB="45724"/>
                </a:tc>
                <a:tc>
                  <a:txBody>
                    <a:bodyPr/>
                    <a:lstStyle/>
                    <a:p>
                      <a:pPr algn="just"/>
                      <a:r>
                        <a:rPr lang="ru-RU" sz="1600" b="0" dirty="0" smtClean="0">
                          <a:solidFill>
                            <a:schemeClr val="tx1"/>
                          </a:solidFill>
                          <a:effectLst/>
                        </a:rPr>
                        <a:t>Примерная основная образовательная программа начального общего образования</a:t>
                      </a:r>
                    </a:p>
                    <a:p>
                      <a:pPr algn="just"/>
                      <a:endParaRPr lang="ru-RU" sz="1600" b="0" dirty="0" smtClean="0">
                        <a:solidFill>
                          <a:schemeClr val="tx1"/>
                        </a:solidFill>
                        <a:effectLst/>
                      </a:endParaRPr>
                    </a:p>
                    <a:p>
                      <a:pPr algn="just"/>
                      <a:r>
                        <a:rPr lang="ru-RU" sz="1600" b="1" dirty="0" smtClean="0">
                          <a:effectLst/>
                        </a:rPr>
                        <a:t>Примерные адаптированные основные общеобразовательные программы начального общего образования для 8 категорий обучающихся с ОВЗ</a:t>
                      </a:r>
                      <a:endParaRPr lang="ru-RU" sz="1600" b="0" dirty="0">
                        <a:solidFill>
                          <a:schemeClr val="tx1"/>
                        </a:solidFill>
                      </a:endParaRPr>
                    </a:p>
                  </a:txBody>
                  <a:tcPr marL="91444" marR="91444" marT="45724" marB="45724"/>
                </a:tc>
              </a:tr>
              <a:tr h="831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ФГОС</a:t>
                      </a:r>
                      <a:r>
                        <a:rPr lang="ru-RU" sz="1600" b="0" baseline="0" dirty="0" smtClean="0">
                          <a:solidFill>
                            <a:schemeClr val="tx1"/>
                          </a:solidFill>
                        </a:rPr>
                        <a:t> основного общего образования</a:t>
                      </a:r>
                      <a:endParaRPr lang="ru-RU" sz="1600" b="0" dirty="0" smtClean="0">
                        <a:solidFill>
                          <a:schemeClr val="tx1"/>
                        </a:solidFill>
                      </a:endParaRPr>
                    </a:p>
                    <a:p>
                      <a:endParaRPr lang="ru-RU" sz="1600" b="0" dirty="0">
                        <a:solidFill>
                          <a:schemeClr val="tx1"/>
                        </a:solidFill>
                      </a:endParaRPr>
                    </a:p>
                  </a:txBody>
                  <a:tcPr marL="91444" marR="91444" marT="45724" marB="45724"/>
                </a:tc>
                <a:tc>
                  <a:txBody>
                    <a:bodyPr/>
                    <a:lstStyle/>
                    <a:p>
                      <a:pPr algn="just"/>
                      <a:r>
                        <a:rPr lang="ru-RU" sz="1600" b="0" dirty="0" smtClean="0">
                          <a:solidFill>
                            <a:schemeClr val="tx1"/>
                          </a:solidFill>
                          <a:effectLst/>
                        </a:rPr>
                        <a:t>Примерная основная образовательная программа основного общего образования</a:t>
                      </a:r>
                      <a:endParaRPr lang="ru-RU" sz="1600" b="0" dirty="0">
                        <a:solidFill>
                          <a:schemeClr val="tx1"/>
                        </a:solidFill>
                      </a:endParaRPr>
                    </a:p>
                  </a:txBody>
                  <a:tcPr marL="91444" marR="91444" marT="45724" marB="45724"/>
                </a:tc>
              </a:tr>
              <a:tr h="1000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ФГОС</a:t>
                      </a:r>
                      <a:r>
                        <a:rPr lang="ru-RU" sz="1600" b="0" baseline="0" dirty="0" smtClean="0">
                          <a:solidFill>
                            <a:schemeClr val="tx1"/>
                          </a:solidFill>
                        </a:rPr>
                        <a:t> среднего общего образования</a:t>
                      </a:r>
                      <a:endParaRPr lang="ru-RU" sz="1600" b="0" dirty="0" smtClean="0">
                        <a:solidFill>
                          <a:schemeClr val="tx1"/>
                        </a:solidFill>
                      </a:endParaRPr>
                    </a:p>
                    <a:p>
                      <a:endParaRPr lang="ru-RU" sz="1600" b="0" dirty="0">
                        <a:solidFill>
                          <a:schemeClr val="tx1"/>
                        </a:solidFill>
                      </a:endParaRPr>
                    </a:p>
                  </a:txBody>
                  <a:tcPr marL="91444" marR="91444" marT="45724" marB="45724"/>
                </a:tc>
                <a:tc>
                  <a:txBody>
                    <a:bodyPr/>
                    <a:lstStyle/>
                    <a:p>
                      <a:pPr algn="just"/>
                      <a:r>
                        <a:rPr lang="ru-RU" sz="1600" b="0" dirty="0" smtClean="0">
                          <a:solidFill>
                            <a:schemeClr val="tx1"/>
                          </a:solidFill>
                          <a:effectLst/>
                        </a:rPr>
                        <a:t>Примерная основная образовательная программа среднего общего образования</a:t>
                      </a:r>
                      <a:endParaRPr lang="ru-RU" sz="1600" b="0" dirty="0">
                        <a:solidFill>
                          <a:schemeClr val="tx1"/>
                        </a:solidFill>
                      </a:endParaRPr>
                    </a:p>
                  </a:txBody>
                  <a:tcPr marL="91444" marR="91444" marT="45724" marB="45724"/>
                </a:tc>
              </a:tr>
            </a:tbl>
          </a:graphicData>
        </a:graphic>
      </p:graphicFrame>
      <p:cxnSp>
        <p:nvCxnSpPr>
          <p:cNvPr id="11" name="Прямая соединительная линия 10"/>
          <p:cNvCxnSpPr/>
          <p:nvPr/>
        </p:nvCxnSpPr>
        <p:spPr>
          <a:xfrm>
            <a:off x="323850" y="3500438"/>
            <a:ext cx="71278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62486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150938" y="214313"/>
            <a:ext cx="7793037" cy="1127125"/>
          </a:xfrm>
        </p:spPr>
        <p:txBody>
          <a:bodyPr/>
          <a:lstStyle/>
          <a:p>
            <a:pPr algn="ctr"/>
            <a:r>
              <a:rPr lang="en-US" b="1" smtClean="0"/>
              <a:t>Fgosreestr.ru</a:t>
            </a:r>
            <a:endParaRPr lang="ru-RU" smtClean="0"/>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994117711"/>
              </p:ext>
            </p:extLst>
          </p:nvPr>
        </p:nvGraphicFramePr>
        <p:xfrm>
          <a:off x="395288" y="2349500"/>
          <a:ext cx="8493126" cy="3313113"/>
        </p:xfrm>
        <a:graphic>
          <a:graphicData uri="http://schemas.openxmlformats.org/drawingml/2006/table">
            <a:tbl>
              <a:tblPr firstRow="1" bandRow="1">
                <a:tableStyleId>{5C22544A-7EE6-4342-B048-85BDC9FD1C3A}</a:tableStyleId>
              </a:tblPr>
              <a:tblGrid>
                <a:gridCol w="4246563"/>
                <a:gridCol w="4246563"/>
              </a:tblGrid>
              <a:tr h="3313113">
                <a:tc>
                  <a:txBody>
                    <a:bodyPr/>
                    <a:lstStyle/>
                    <a:p>
                      <a:r>
                        <a:rPr lang="ru-RU" sz="2800" dirty="0" smtClean="0">
                          <a:solidFill>
                            <a:schemeClr val="tx1"/>
                          </a:solidFill>
                        </a:rPr>
                        <a:t>ФГОС образования обучающихся с умственной отсталостью (интеллектуальными нарушениями)</a:t>
                      </a:r>
                      <a:endParaRPr lang="ru-RU" sz="2800" dirty="0">
                        <a:solidFill>
                          <a:schemeClr val="tx1"/>
                        </a:solidFill>
                      </a:endParaRPr>
                    </a:p>
                  </a:txBody>
                  <a:tcPr marL="91447" marR="91447" marT="45730" marB="45730"/>
                </a:tc>
                <a:tc>
                  <a:txBody>
                    <a:bodyPr/>
                    <a:lstStyle/>
                    <a:p>
                      <a:r>
                        <a:rPr lang="ru-RU" sz="2400" b="1" dirty="0" smtClean="0">
                          <a:solidFill>
                            <a:schemeClr val="tx1"/>
                          </a:solidFill>
                          <a:effectLst/>
                        </a:rPr>
                        <a:t>Примерная адаптированная основная общеобразовательная программа образования обучающихся с умственной отсталостью</a:t>
                      </a:r>
                      <a:endParaRPr lang="ru-RU" sz="2400" dirty="0">
                        <a:solidFill>
                          <a:schemeClr val="tx1"/>
                        </a:solidFill>
                      </a:endParaRPr>
                    </a:p>
                  </a:txBody>
                  <a:tcPr marL="91447" marR="91447" marT="45730" marB="45730"/>
                </a:tc>
              </a:tr>
            </a:tbl>
          </a:graphicData>
        </a:graphic>
      </p:graphicFrame>
    </p:spTree>
    <p:extLst>
      <p:ext uri="{BB962C8B-B14F-4D97-AF65-F5344CB8AC3E}">
        <p14:creationId xmlns="" xmlns:p14="http://schemas.microsoft.com/office/powerpoint/2010/main" val="2207229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150938" y="0"/>
            <a:ext cx="7793037" cy="1676400"/>
          </a:xfrm>
        </p:spPr>
        <p:txBody>
          <a:bodyPr/>
          <a:lstStyle/>
          <a:p>
            <a:pPr algn="just"/>
            <a:r>
              <a:rPr lang="ru-RU" sz="1800" b="1" smtClean="0"/>
              <a:t/>
            </a:r>
            <a:br>
              <a:rPr lang="ru-RU" sz="1800" b="1" smtClean="0"/>
            </a:br>
            <a:r>
              <a:rPr lang="ru-RU" sz="1800" b="1" smtClean="0"/>
              <a:t/>
            </a:r>
            <a:br>
              <a:rPr lang="ru-RU" sz="1800" b="1" smtClean="0"/>
            </a:br>
            <a:r>
              <a:rPr lang="ru-RU" sz="1800" b="1" smtClean="0"/>
              <a:t/>
            </a:r>
            <a:br>
              <a:rPr lang="ru-RU" sz="1800" b="1" smtClean="0"/>
            </a:br>
            <a:r>
              <a:rPr lang="ru-RU" sz="1800" b="1" smtClean="0"/>
              <a:t/>
            </a:r>
            <a:br>
              <a:rPr lang="ru-RU" sz="1800" b="1" smtClean="0"/>
            </a:br>
            <a:r>
              <a:rPr lang="ru-RU" sz="1800" b="1" smtClean="0"/>
              <a:t/>
            </a:r>
            <a:br>
              <a:rPr lang="ru-RU" sz="1800" b="1" smtClean="0"/>
            </a:br>
            <a:r>
              <a:rPr lang="ru-RU" sz="1800" b="1" smtClean="0"/>
              <a:t/>
            </a:r>
            <a:br>
              <a:rPr lang="ru-RU" sz="1800" b="1" smtClean="0"/>
            </a:br>
            <a:r>
              <a:rPr lang="ru-RU" sz="1400" b="1" smtClean="0"/>
              <a:t/>
            </a:r>
            <a:br>
              <a:rPr lang="ru-RU" sz="1400" b="1" smtClean="0"/>
            </a:br>
            <a:r>
              <a:rPr lang="ru-RU" altLang="ru-RU" sz="1800" b="1" smtClean="0"/>
              <a:t>Национальная стратегия действий в интересах детей на 2012 - 2017годы (утв. Указом Президента РФ от 1 июня 2012 г. №761)</a:t>
            </a:r>
            <a:r>
              <a:rPr lang="ru-RU" sz="1800" b="1" smtClean="0"/>
              <a:t/>
            </a:r>
            <a:br>
              <a:rPr lang="ru-RU" sz="1800" b="1" smtClean="0"/>
            </a:br>
            <a:r>
              <a:rPr lang="ru-RU" sz="1800" smtClean="0"/>
              <a:t>4. Меры, направленные на государственную поддержку детей-инвалидов и детей с ограниченными возможностями здоровья</a:t>
            </a:r>
          </a:p>
        </p:txBody>
      </p:sp>
      <p:sp>
        <p:nvSpPr>
          <p:cNvPr id="7171" name="Объект 2"/>
          <p:cNvSpPr>
            <a:spLocks noGrp="1"/>
          </p:cNvSpPr>
          <p:nvPr>
            <p:ph idx="1"/>
          </p:nvPr>
        </p:nvSpPr>
        <p:spPr>
          <a:xfrm>
            <a:off x="395288" y="2017713"/>
            <a:ext cx="8559800" cy="4579937"/>
          </a:xfrm>
        </p:spPr>
        <p:txBody>
          <a:bodyPr/>
          <a:lstStyle/>
          <a:p>
            <a:pPr marL="0" indent="0" algn="just">
              <a:buFont typeface="Wingdings" pitchFamily="2" charset="2"/>
              <a:buNone/>
            </a:pPr>
            <a:r>
              <a:rPr lang="ru-RU" sz="1800" smtClean="0"/>
              <a:t>Создание единой системы </a:t>
            </a:r>
            <a:r>
              <a:rPr lang="ru-RU" sz="1800" b="1" smtClean="0"/>
              <a:t>служб ранней помощи </a:t>
            </a:r>
            <a:r>
              <a:rPr lang="ru-RU" sz="1800" smtClean="0"/>
              <a:t>для детей-инвалидов и детей с ограниченными возможностями здоровья, включающей медицинскую, реабилитационную, коррекционно-педагогическую помощь ребенку, социально-психологическую и консультативную помощь родителям; обеспечение преемственности ранней помощи и помощи в дошкольном возрасте, развития </a:t>
            </a:r>
            <a:r>
              <a:rPr lang="ru-RU" sz="1800" b="1" smtClean="0"/>
              <a:t>инклюзивного дошкольного образования</a:t>
            </a:r>
            <a:r>
              <a:rPr lang="ru-RU" sz="1800" smtClean="0"/>
              <a:t>, организации </a:t>
            </a:r>
            <a:r>
              <a:rPr lang="ru-RU" sz="1800" b="1" smtClean="0"/>
              <a:t>комплексной подготовки</a:t>
            </a:r>
            <a:r>
              <a:rPr lang="ru-RU" sz="1800" smtClean="0"/>
              <a:t> ребенка-инвалида и ребенка с ограниченными возможностями здоровья </a:t>
            </a:r>
            <a:r>
              <a:rPr lang="ru-RU" sz="1800" b="1" smtClean="0"/>
              <a:t>к обучению в школе.</a:t>
            </a:r>
            <a:br>
              <a:rPr lang="ru-RU" sz="1800" b="1" smtClean="0"/>
            </a:br>
            <a:r>
              <a:rPr lang="ru-RU" sz="1800" b="1" smtClean="0"/>
              <a:t/>
            </a:r>
            <a:br>
              <a:rPr lang="ru-RU" sz="1800" b="1" smtClean="0"/>
            </a:br>
            <a:r>
              <a:rPr lang="ru-RU" sz="1800" smtClean="0"/>
              <a:t>Законодательное закрепление обеспечения равного доступа детей-инвалидов и детей с ограниченными возможностями здоровья к качественному образованию всех уровней, </a:t>
            </a:r>
            <a:r>
              <a:rPr lang="ru-RU" sz="1800" b="1" smtClean="0"/>
              <a:t>гарантированной реализации их права на инклюзивное образование по месту жительства, а также соблюдения права родителей на выбор образовательного учреждения и формы обучения для ребенка</a:t>
            </a:r>
            <a:r>
              <a:rPr lang="ru-RU" sz="1800" smtClean="0"/>
              <a:t>.</a:t>
            </a:r>
            <a:br>
              <a:rPr lang="ru-RU" sz="1800" smtClean="0"/>
            </a:br>
            <a:r>
              <a:rPr lang="ru-RU" sz="1800" b="1" smtClean="0"/>
              <a:t/>
            </a:r>
            <a:br>
              <a:rPr lang="ru-RU" sz="1800" b="1" smtClean="0"/>
            </a:br>
            <a:endParaRPr lang="ru-RU" sz="1800" smtClean="0"/>
          </a:p>
        </p:txBody>
      </p:sp>
    </p:spTree>
    <p:extLst>
      <p:ext uri="{BB962C8B-B14F-4D97-AF65-F5344CB8AC3E}">
        <p14:creationId xmlns="" xmlns:p14="http://schemas.microsoft.com/office/powerpoint/2010/main" val="751938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23850" y="476250"/>
          <a:ext cx="8424863" cy="3889377"/>
        </p:xfrm>
        <a:graphic>
          <a:graphicData uri="http://schemas.openxmlformats.org/drawingml/2006/table">
            <a:tbl>
              <a:tblPr firstRow="1" firstCol="1" bandRow="1">
                <a:tableStyleId>{5C22544A-7EE6-4342-B048-85BDC9FD1C3A}</a:tableStyleId>
              </a:tblPr>
              <a:tblGrid>
                <a:gridCol w="5304068"/>
                <a:gridCol w="3120795"/>
              </a:tblGrid>
              <a:tr h="894382">
                <a:tc>
                  <a:txBody>
                    <a:bodyPr/>
                    <a:lstStyle/>
                    <a:p>
                      <a:pPr algn="ctr" fontAlgn="base">
                        <a:lnSpc>
                          <a:spcPct val="115000"/>
                        </a:lnSpc>
                        <a:spcAft>
                          <a:spcPts val="0"/>
                        </a:spcAft>
                      </a:pPr>
                      <a:r>
                        <a:rPr lang="ru-RU" sz="1400" kern="1200" dirty="0">
                          <a:solidFill>
                            <a:schemeClr val="tx1"/>
                          </a:solidFill>
                          <a:effectLst/>
                        </a:rPr>
                        <a:t>Категория</a:t>
                      </a:r>
                      <a:endParaRPr lang="ru-RU" sz="1400" dirty="0">
                        <a:solidFill>
                          <a:schemeClr val="tx1"/>
                        </a:solidFill>
                        <a:effectLst/>
                      </a:endParaRPr>
                    </a:p>
                    <a:p>
                      <a:pPr algn="ctr" fontAlgn="base">
                        <a:lnSpc>
                          <a:spcPct val="115000"/>
                        </a:lnSpc>
                        <a:spcAft>
                          <a:spcPts val="0"/>
                        </a:spcAft>
                      </a:pPr>
                      <a:r>
                        <a:rPr lang="ru-RU" sz="1400" kern="1200" dirty="0" smtClean="0">
                          <a:solidFill>
                            <a:schemeClr val="tx1"/>
                          </a:solidFill>
                          <a:effectLst/>
                        </a:rPr>
                        <a:t>учащихся </a:t>
                      </a:r>
                      <a:r>
                        <a:rPr lang="ru-RU" sz="1400" kern="1200" dirty="0">
                          <a:solidFill>
                            <a:schemeClr val="tx1"/>
                          </a:solidFill>
                          <a:effectLst/>
                        </a:rPr>
                        <a:t>с ОВЗ</a:t>
                      </a:r>
                      <a:endParaRPr lang="ru-RU" sz="1400" dirty="0">
                        <a:solidFill>
                          <a:schemeClr val="tx1"/>
                        </a:solidFill>
                        <a:effectLst/>
                        <a:latin typeface="Calibri"/>
                        <a:ea typeface="Calibri"/>
                        <a:cs typeface="Times New Roman"/>
                      </a:endParaRPr>
                    </a:p>
                  </a:txBody>
                  <a:tcPr marL="91439" marR="91439" marT="45719" marB="45719"/>
                </a:tc>
                <a:tc>
                  <a:txBody>
                    <a:bodyPr/>
                    <a:lstStyle/>
                    <a:p>
                      <a:pPr algn="ctr" fontAlgn="base">
                        <a:lnSpc>
                          <a:spcPct val="115000"/>
                        </a:lnSpc>
                        <a:spcAft>
                          <a:spcPts val="0"/>
                        </a:spcAft>
                      </a:pPr>
                      <a:r>
                        <a:rPr lang="ru-RU" sz="1400" kern="1200" dirty="0">
                          <a:solidFill>
                            <a:schemeClr val="tx1"/>
                          </a:solidFill>
                          <a:effectLst/>
                        </a:rPr>
                        <a:t>Варианты </a:t>
                      </a:r>
                      <a:r>
                        <a:rPr lang="ru-RU" sz="1400" kern="1200" dirty="0" smtClean="0">
                          <a:solidFill>
                            <a:schemeClr val="tx1"/>
                          </a:solidFill>
                          <a:effectLst/>
                        </a:rPr>
                        <a:t>АООП</a:t>
                      </a:r>
                    </a:p>
                    <a:p>
                      <a:pPr algn="ctr" fontAlgn="base">
                        <a:lnSpc>
                          <a:spcPct val="115000"/>
                        </a:lnSpc>
                        <a:spcAft>
                          <a:spcPts val="0"/>
                        </a:spcAft>
                      </a:pPr>
                      <a:r>
                        <a:rPr lang="ru-RU" sz="1400" kern="1200" dirty="0" smtClean="0">
                          <a:solidFill>
                            <a:schemeClr val="tx1"/>
                          </a:solidFill>
                          <a:effectLst/>
                        </a:rPr>
                        <a:t> </a:t>
                      </a:r>
                      <a:r>
                        <a:rPr lang="ru-RU" sz="1400" kern="1200" dirty="0">
                          <a:solidFill>
                            <a:schemeClr val="tx1"/>
                          </a:solidFill>
                          <a:effectLst/>
                        </a:rPr>
                        <a:t>ФГОС НОО</a:t>
                      </a:r>
                      <a:endParaRPr lang="ru-RU" sz="1400" dirty="0">
                        <a:solidFill>
                          <a:schemeClr val="tx1"/>
                        </a:solidFill>
                        <a:effectLst/>
                      </a:endParaRPr>
                    </a:p>
                    <a:p>
                      <a:pPr algn="ctr" fontAlgn="base">
                        <a:lnSpc>
                          <a:spcPct val="115000"/>
                        </a:lnSpc>
                        <a:spcAft>
                          <a:spcPts val="0"/>
                        </a:spcAft>
                      </a:pPr>
                      <a:r>
                        <a:rPr lang="ru-RU" sz="1400" kern="1200" dirty="0">
                          <a:solidFill>
                            <a:schemeClr val="tx1"/>
                          </a:solidFill>
                          <a:effectLst/>
                        </a:rPr>
                        <a:t>обучающихся с ОВЗ</a:t>
                      </a:r>
                      <a:endParaRPr lang="ru-RU" sz="1400" dirty="0">
                        <a:solidFill>
                          <a:schemeClr val="tx1"/>
                        </a:solidFill>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Глухие дети </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1.1, 1.2, 1.3, 1.4</a:t>
                      </a:r>
                      <a:endParaRPr lang="ru-RU" sz="1400" b="1" dirty="0">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Слабослышащие дети </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2.1, 2.2, 2.3 </a:t>
                      </a:r>
                      <a:endParaRPr lang="ru-RU" sz="1400" b="1" dirty="0">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Слепые дети </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3.1, 3.2, 3.3, 3.4 </a:t>
                      </a:r>
                      <a:endParaRPr lang="ru-RU" sz="1400" b="1" dirty="0">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Слабовидящие дети   </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4.1, 4.2, 4.3 </a:t>
                      </a:r>
                      <a:endParaRPr lang="ru-RU" sz="1400" b="1" dirty="0">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Дети с речевыми нарушениями </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5.1, </a:t>
                      </a:r>
                      <a:r>
                        <a:rPr lang="ru-RU" sz="1400" b="1" kern="1200" dirty="0" smtClean="0">
                          <a:effectLst/>
                        </a:rPr>
                        <a:t>5.2</a:t>
                      </a:r>
                      <a:endParaRPr lang="ru-RU" sz="1400" b="1" dirty="0">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Дети с двигательными нарушениями</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6.1, 6.2, 6.3, 6.4 </a:t>
                      </a:r>
                      <a:endParaRPr lang="ru-RU" sz="1400" b="1" dirty="0">
                        <a:effectLst/>
                        <a:latin typeface="Calibri"/>
                        <a:ea typeface="Calibri"/>
                        <a:cs typeface="Times New Roman"/>
                      </a:endParaRPr>
                    </a:p>
                  </a:txBody>
                  <a:tcPr marL="91439" marR="91439" marT="45719" marB="45719"/>
                </a:tc>
              </a:tr>
              <a:tr h="364006">
                <a:tc>
                  <a:txBody>
                    <a:bodyPr/>
                    <a:lstStyle/>
                    <a:p>
                      <a:pPr fontAlgn="base">
                        <a:lnSpc>
                          <a:spcPct val="115000"/>
                        </a:lnSpc>
                        <a:spcAft>
                          <a:spcPts val="0"/>
                        </a:spcAft>
                      </a:pPr>
                      <a:r>
                        <a:rPr lang="ru-RU" sz="1400" kern="1200" dirty="0">
                          <a:solidFill>
                            <a:schemeClr val="tx1"/>
                          </a:solidFill>
                          <a:effectLst/>
                        </a:rPr>
                        <a:t>Дети с задержкой психического развития </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7.1, </a:t>
                      </a:r>
                      <a:r>
                        <a:rPr lang="ru-RU" sz="1400" b="1" kern="1200" dirty="0" smtClean="0">
                          <a:effectLst/>
                        </a:rPr>
                        <a:t>7.2</a:t>
                      </a:r>
                      <a:endParaRPr lang="ru-RU" sz="1400" b="1" dirty="0">
                        <a:effectLst/>
                        <a:latin typeface="Calibri"/>
                        <a:ea typeface="Calibri"/>
                        <a:cs typeface="Times New Roman"/>
                      </a:endParaRPr>
                    </a:p>
                  </a:txBody>
                  <a:tcPr marL="91439" marR="91439" marT="45719" marB="45719"/>
                </a:tc>
              </a:tr>
              <a:tr h="446953">
                <a:tc>
                  <a:txBody>
                    <a:bodyPr/>
                    <a:lstStyle/>
                    <a:p>
                      <a:pPr fontAlgn="base">
                        <a:lnSpc>
                          <a:spcPct val="115000"/>
                        </a:lnSpc>
                        <a:spcAft>
                          <a:spcPts val="0"/>
                        </a:spcAft>
                      </a:pPr>
                      <a:r>
                        <a:rPr lang="ru-RU" sz="1400" kern="1200" dirty="0">
                          <a:solidFill>
                            <a:schemeClr val="tx1"/>
                          </a:solidFill>
                          <a:effectLst/>
                        </a:rPr>
                        <a:t>Дети с расстройствами аутистического спектра</a:t>
                      </a:r>
                      <a:endParaRPr lang="ru-RU" sz="1400" dirty="0">
                        <a:solidFill>
                          <a:schemeClr val="tx1"/>
                        </a:solidFill>
                        <a:effectLst/>
                        <a:latin typeface="Calibri"/>
                        <a:ea typeface="Calibri"/>
                        <a:cs typeface="Times New Roman"/>
                      </a:endParaRPr>
                    </a:p>
                  </a:txBody>
                  <a:tcPr marL="91439" marR="91439" marT="45719" marB="45719"/>
                </a:tc>
                <a:tc>
                  <a:txBody>
                    <a:bodyPr/>
                    <a:lstStyle/>
                    <a:p>
                      <a:pPr fontAlgn="base">
                        <a:lnSpc>
                          <a:spcPct val="115000"/>
                        </a:lnSpc>
                        <a:spcAft>
                          <a:spcPts val="0"/>
                        </a:spcAft>
                      </a:pPr>
                      <a:r>
                        <a:rPr lang="ru-RU" sz="1400" b="1" kern="1200" dirty="0">
                          <a:effectLst/>
                        </a:rPr>
                        <a:t>8.1, 8.2, 8.3, 8.4 </a:t>
                      </a:r>
                      <a:endParaRPr lang="ru-RU" sz="1400" b="1" dirty="0">
                        <a:effectLst/>
                        <a:latin typeface="Calibri"/>
                        <a:ea typeface="Calibri"/>
                        <a:cs typeface="Times New Roman"/>
                      </a:endParaRPr>
                    </a:p>
                  </a:txBody>
                  <a:tcPr marL="91439" marR="91439" marT="45719" marB="45719"/>
                </a:tc>
              </a:tr>
            </a:tbl>
          </a:graphicData>
        </a:graphic>
      </p:graphicFrame>
      <p:sp>
        <p:nvSpPr>
          <p:cNvPr id="25634" name="Rectangle 1"/>
          <p:cNvSpPr>
            <a:spLocks noChangeArrowheads="1"/>
          </p:cNvSpPr>
          <p:nvPr/>
        </p:nvSpPr>
        <p:spPr bwMode="auto">
          <a:xfrm>
            <a:off x="2008188" y="21463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latin typeface="Arial" charset="0"/>
            </a:endParaRPr>
          </a:p>
        </p:txBody>
      </p:sp>
      <p:graphicFrame>
        <p:nvGraphicFramePr>
          <p:cNvPr id="2" name="Таблица 1"/>
          <p:cNvGraphicFramePr>
            <a:graphicFrameLocks noGrp="1"/>
          </p:cNvGraphicFramePr>
          <p:nvPr/>
        </p:nvGraphicFramePr>
        <p:xfrm>
          <a:off x="323850" y="4797425"/>
          <a:ext cx="8569325" cy="1952625"/>
        </p:xfrm>
        <a:graphic>
          <a:graphicData uri="http://schemas.openxmlformats.org/drawingml/2006/table">
            <a:tbl>
              <a:tblPr firstRow="1" bandRow="1">
                <a:tableStyleId>{5C22544A-7EE6-4342-B048-85BDC9FD1C3A}</a:tableStyleId>
              </a:tblPr>
              <a:tblGrid>
                <a:gridCol w="3744579"/>
                <a:gridCol w="4824746"/>
              </a:tblGrid>
              <a:tr h="1038047">
                <a:tc>
                  <a:txBody>
                    <a:bodyPr/>
                    <a:lstStyle/>
                    <a:p>
                      <a:pPr algn="ctr" fontAlgn="base">
                        <a:lnSpc>
                          <a:spcPct val="115000"/>
                        </a:lnSpc>
                        <a:spcAft>
                          <a:spcPts val="0"/>
                        </a:spcAft>
                      </a:pPr>
                      <a:r>
                        <a:rPr lang="ru-RU" sz="1800" i="1" kern="1200" dirty="0" smtClean="0">
                          <a:solidFill>
                            <a:schemeClr val="tx1"/>
                          </a:solidFill>
                          <a:effectLst/>
                        </a:rPr>
                        <a:t>Категория</a:t>
                      </a:r>
                      <a:endParaRPr lang="ru-RU" sz="1600" i="1" dirty="0" smtClean="0">
                        <a:solidFill>
                          <a:schemeClr val="tx1"/>
                        </a:solidFill>
                        <a:effectLst/>
                      </a:endParaRPr>
                    </a:p>
                    <a:p>
                      <a:pPr algn="ctr" fontAlgn="base">
                        <a:lnSpc>
                          <a:spcPct val="115000"/>
                        </a:lnSpc>
                        <a:spcAft>
                          <a:spcPts val="0"/>
                        </a:spcAft>
                      </a:pPr>
                      <a:r>
                        <a:rPr lang="ru-RU" sz="1800" i="1" kern="1200" dirty="0" smtClean="0">
                          <a:solidFill>
                            <a:schemeClr val="tx1"/>
                          </a:solidFill>
                          <a:effectLst/>
                        </a:rPr>
                        <a:t>учащихся с ОВЗ</a:t>
                      </a:r>
                      <a:endParaRPr lang="ru-RU" sz="1600" i="1" dirty="0" smtClean="0">
                        <a:solidFill>
                          <a:schemeClr val="tx1"/>
                        </a:solidFill>
                        <a:effectLst/>
                        <a:latin typeface="Calibri"/>
                        <a:ea typeface="Calibri"/>
                        <a:cs typeface="Times New Roman"/>
                      </a:endParaRPr>
                    </a:p>
                    <a:p>
                      <a:endParaRPr lang="ru-RU" sz="1800" dirty="0"/>
                    </a:p>
                  </a:txBody>
                  <a:tcPr marL="91444" marR="91444" marT="45729" marB="45729"/>
                </a:tc>
                <a:tc>
                  <a:txBody>
                    <a:bodyPr/>
                    <a:lstStyle/>
                    <a:p>
                      <a:pPr fontAlgn="base">
                        <a:lnSpc>
                          <a:spcPct val="115000"/>
                        </a:lnSpc>
                        <a:spcAft>
                          <a:spcPts val="0"/>
                        </a:spcAft>
                      </a:pPr>
                      <a:r>
                        <a:rPr lang="ru-RU" sz="1800" b="1" i="1" kern="1200" dirty="0" smtClean="0">
                          <a:solidFill>
                            <a:schemeClr val="tx1"/>
                          </a:solidFill>
                          <a:effectLst/>
                        </a:rPr>
                        <a:t>ФГОС образования обучающихся с умственной отсталостью (интеллектуальными нарушениями)</a:t>
                      </a:r>
                      <a:endParaRPr lang="ru-RU" sz="1800" dirty="0">
                        <a:solidFill>
                          <a:schemeClr val="tx1"/>
                        </a:solidFill>
                      </a:endParaRPr>
                    </a:p>
                  </a:txBody>
                  <a:tcPr marL="91444" marR="91444" marT="45729" marB="45729"/>
                </a:tc>
              </a:tr>
              <a:tr h="914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kern="1200" dirty="0" smtClean="0">
                          <a:solidFill>
                            <a:schemeClr val="tx1"/>
                          </a:solidFill>
                          <a:effectLst/>
                        </a:rPr>
                        <a:t>Учащиеся</a:t>
                      </a:r>
                      <a:r>
                        <a:rPr lang="ru-RU" sz="1800" b="1" i="1" kern="1200" baseline="0" dirty="0" smtClean="0">
                          <a:solidFill>
                            <a:schemeClr val="tx1"/>
                          </a:solidFill>
                          <a:effectLst/>
                        </a:rPr>
                        <a:t> </a:t>
                      </a:r>
                      <a:r>
                        <a:rPr lang="ru-RU" sz="1800" b="1" i="1" kern="1200" dirty="0" smtClean="0">
                          <a:solidFill>
                            <a:schemeClr val="tx1"/>
                          </a:solidFill>
                          <a:effectLst/>
                        </a:rPr>
                        <a:t>с умственной отсталостью</a:t>
                      </a:r>
                      <a:endParaRPr lang="ru-RU" sz="1600" b="1" i="1" dirty="0" smtClean="0">
                        <a:solidFill>
                          <a:schemeClr val="tx1"/>
                        </a:solidFill>
                        <a:effectLst/>
                        <a:latin typeface="Calibri"/>
                        <a:ea typeface="Calibri"/>
                        <a:cs typeface="Times New Roman"/>
                      </a:endParaRPr>
                    </a:p>
                    <a:p>
                      <a:endParaRPr lang="ru-RU" sz="1800" dirty="0"/>
                    </a:p>
                  </a:txBody>
                  <a:tcPr marL="91444" marR="91444"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kern="1200" dirty="0" smtClean="0">
                          <a:effectLst/>
                        </a:rPr>
                        <a:t>Варианты 1, 2</a:t>
                      </a:r>
                      <a:endParaRPr lang="ru-RU" sz="1600" b="1" i="1" dirty="0" smtClean="0">
                        <a:effectLst/>
                        <a:latin typeface="Calibri"/>
                        <a:ea typeface="Calibri"/>
                        <a:cs typeface="Times New Roman"/>
                      </a:endParaRPr>
                    </a:p>
                    <a:p>
                      <a:endParaRPr lang="ru-RU" sz="1800" dirty="0"/>
                    </a:p>
                  </a:txBody>
                  <a:tcPr marL="91444" marR="91444" marT="45729" marB="45729"/>
                </a:tc>
              </a:tr>
            </a:tbl>
          </a:graphicData>
        </a:graphic>
      </p:graphicFrame>
    </p:spTree>
    <p:extLst>
      <p:ext uri="{BB962C8B-B14F-4D97-AF65-F5344CB8AC3E}">
        <p14:creationId xmlns="" xmlns:p14="http://schemas.microsoft.com/office/powerpoint/2010/main" val="300229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одзаголовок 2"/>
          <p:cNvSpPr>
            <a:spLocks noGrp="1"/>
          </p:cNvSpPr>
          <p:nvPr>
            <p:ph type="subTitle" idx="1"/>
          </p:nvPr>
        </p:nvSpPr>
        <p:spPr>
          <a:xfrm>
            <a:off x="251520" y="1268760"/>
            <a:ext cx="8641655" cy="5446365"/>
          </a:xfr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ru-RU" sz="2000" b="1" dirty="0" smtClean="0">
                <a:solidFill>
                  <a:schemeClr val="tx1">
                    <a:lumMod val="95000"/>
                    <a:lumOff val="5000"/>
                  </a:schemeClr>
                </a:solidFill>
                <a:latin typeface="Times New Roman" pitchFamily="18" charset="0"/>
                <a:cs typeface="Times New Roman" pitchFamily="18" charset="0"/>
              </a:rPr>
              <a:t>Вариант 1 </a:t>
            </a:r>
          </a:p>
          <a:p>
            <a:pPr algn="just" eaLnBrk="1" hangingPunct="1">
              <a:defRPr/>
            </a:pPr>
            <a:r>
              <a:rPr lang="ru-RU" sz="2000" dirty="0" smtClean="0">
                <a:solidFill>
                  <a:schemeClr val="tx1"/>
                </a:solidFill>
                <a:latin typeface="Times New Roman" pitchFamily="18" charset="0"/>
                <a:cs typeface="Times New Roman" pitchFamily="18" charset="0"/>
              </a:rPr>
              <a:t>образование обучающихся с ОВЗ     образованию обучающихся, не имеющих ограничений по возможностям здоровья, в те же сроки обучения;</a:t>
            </a:r>
          </a:p>
          <a:p>
            <a:pPr eaLnBrk="1" hangingPunct="1">
              <a:defRPr/>
            </a:pPr>
            <a:r>
              <a:rPr lang="ru-RU" sz="2000" b="1" dirty="0" smtClean="0">
                <a:solidFill>
                  <a:schemeClr val="tx1"/>
                </a:solidFill>
                <a:latin typeface="Times New Roman" pitchFamily="18" charset="0"/>
                <a:cs typeface="Times New Roman" pitchFamily="18" charset="0"/>
              </a:rPr>
              <a:t>Вариант 2</a:t>
            </a:r>
            <a:r>
              <a:rPr lang="ru-RU" sz="2000" dirty="0" smtClean="0">
                <a:solidFill>
                  <a:schemeClr val="tx1"/>
                </a:solidFill>
                <a:latin typeface="Times New Roman" pitchFamily="18" charset="0"/>
                <a:cs typeface="Times New Roman" pitchFamily="18" charset="0"/>
              </a:rPr>
              <a:t> </a:t>
            </a:r>
          </a:p>
          <a:p>
            <a:pPr algn="just" eaLnBrk="1" hangingPunct="1">
              <a:defRPr/>
            </a:pPr>
            <a:r>
              <a:rPr lang="ru-RU" sz="2000" dirty="0" smtClean="0">
                <a:solidFill>
                  <a:schemeClr val="tx1"/>
                </a:solidFill>
                <a:latin typeface="Times New Roman" pitchFamily="18" charset="0"/>
                <a:cs typeface="Times New Roman" pitchFamily="18" charset="0"/>
              </a:rPr>
              <a:t>образование обучающихся с ОВЗ      образованию обучающихся, не имеющих ограничений по возможностям здоровья, в  пролонгированные сроки обучения;</a:t>
            </a:r>
          </a:p>
          <a:p>
            <a:pPr eaLnBrk="1" hangingPunct="1">
              <a:defRPr/>
            </a:pPr>
            <a:r>
              <a:rPr lang="ru-RU" sz="2000" b="1" dirty="0" smtClean="0">
                <a:solidFill>
                  <a:schemeClr val="tx1"/>
                </a:solidFill>
                <a:latin typeface="Times New Roman" pitchFamily="18" charset="0"/>
                <a:cs typeface="Times New Roman" pitchFamily="18" charset="0"/>
              </a:rPr>
              <a:t>Вариант 3</a:t>
            </a:r>
            <a:endParaRPr lang="ru-RU" sz="2000" dirty="0" smtClean="0">
              <a:solidFill>
                <a:schemeClr val="tx1"/>
              </a:solidFill>
              <a:latin typeface="Times New Roman" pitchFamily="18" charset="0"/>
              <a:cs typeface="Times New Roman" pitchFamily="18" charset="0"/>
            </a:endParaRPr>
          </a:p>
          <a:p>
            <a:pPr algn="just" eaLnBrk="1" hangingPunct="1">
              <a:defRPr/>
            </a:pPr>
            <a:r>
              <a:rPr lang="ru-RU" sz="2000" dirty="0" smtClean="0">
                <a:solidFill>
                  <a:schemeClr val="tx1"/>
                </a:solidFill>
                <a:latin typeface="Times New Roman" pitchFamily="18" charset="0"/>
                <a:cs typeface="Times New Roman" pitchFamily="18" charset="0"/>
              </a:rPr>
              <a:t>образование обучающихся с ОВЗ       образованию здоровых сверстников на всех этапах обучения и к моменту завершения школьного образования. Данный вариант предполагает пролонгированные сроки обучения; </a:t>
            </a:r>
          </a:p>
          <a:p>
            <a:pPr eaLnBrk="1" hangingPunct="1">
              <a:defRPr/>
            </a:pPr>
            <a:r>
              <a:rPr lang="ru-RU" sz="2000" b="1" dirty="0" smtClean="0">
                <a:solidFill>
                  <a:schemeClr val="tx1"/>
                </a:solidFill>
                <a:latin typeface="Times New Roman" pitchFamily="18" charset="0"/>
                <a:cs typeface="Times New Roman" pitchFamily="18" charset="0"/>
              </a:rPr>
              <a:t>Вариант 4</a:t>
            </a:r>
            <a:endParaRPr lang="ru-RU" sz="2000" dirty="0" smtClean="0">
              <a:solidFill>
                <a:schemeClr val="tx1"/>
              </a:solidFill>
              <a:latin typeface="Times New Roman" pitchFamily="18" charset="0"/>
              <a:cs typeface="Times New Roman" pitchFamily="18" charset="0"/>
            </a:endParaRPr>
          </a:p>
          <a:p>
            <a:pPr algn="just" eaLnBrk="1" hangingPunct="1">
              <a:defRPr/>
            </a:pPr>
            <a:r>
              <a:rPr lang="ru-RU" sz="2000" dirty="0" smtClean="0">
                <a:solidFill>
                  <a:schemeClr val="tx1"/>
                </a:solidFill>
                <a:latin typeface="Times New Roman" pitchFamily="18" charset="0"/>
                <a:cs typeface="Times New Roman" pitchFamily="18" charset="0"/>
              </a:rPr>
              <a:t>обучающийся с ТМНР в соответствии с уровнем развития интеллекта получает образование по АООП, которое по содержанию и итоговым достижениям не соотносится к моменту завершения школьного обучения с содержанием и итоговыми достижениями сверстников с ОВЗ, не имеющих дополнительные ограничения. </a:t>
            </a:r>
          </a:p>
        </p:txBody>
      </p:sp>
      <p:sp>
        <p:nvSpPr>
          <p:cNvPr id="10242" name="Заголовок 1"/>
          <p:cNvSpPr>
            <a:spLocks noGrp="1"/>
          </p:cNvSpPr>
          <p:nvPr>
            <p:ph type="ctrTitle"/>
          </p:nvPr>
        </p:nvSpPr>
        <p:spPr>
          <a:xfrm>
            <a:off x="395288" y="357188"/>
            <a:ext cx="8497887" cy="1000125"/>
          </a:xfr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ru-RU" sz="2800" b="1" dirty="0" smtClean="0">
                <a:solidFill>
                  <a:schemeClr val="tx1"/>
                </a:solidFill>
                <a:latin typeface="Times New Roman" pitchFamily="18" charset="0"/>
                <a:cs typeface="Times New Roman" pitchFamily="18" charset="0"/>
              </a:rPr>
              <a:t>Варианты АООП НОО обучающихся с ОВЗ</a:t>
            </a:r>
            <a:endParaRPr lang="ru-RU" sz="2800" dirty="0" smtClean="0">
              <a:solidFill>
                <a:schemeClr val="tx1"/>
              </a:solidFill>
              <a:latin typeface="Times New Roman" pitchFamily="18" charset="0"/>
              <a:cs typeface="Times New Roman" pitchFamily="18" charset="0"/>
            </a:endParaRPr>
          </a:p>
        </p:txBody>
      </p:sp>
      <p:sp>
        <p:nvSpPr>
          <p:cNvPr id="10" name="Не равно 9"/>
          <p:cNvSpPr/>
          <p:nvPr/>
        </p:nvSpPr>
        <p:spPr>
          <a:xfrm>
            <a:off x="4139952" y="4077072"/>
            <a:ext cx="357188" cy="214312"/>
          </a:xfrm>
          <a:prstGeom prst="mathNotEqual">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ru-RU" dirty="0">
                <a:solidFill>
                  <a:schemeClr val="bg1"/>
                </a:solidFill>
              </a:rPr>
              <a:t>      </a:t>
            </a:r>
          </a:p>
        </p:txBody>
      </p:sp>
      <p:sp>
        <p:nvSpPr>
          <p:cNvPr id="11" name="Равно 10"/>
          <p:cNvSpPr/>
          <p:nvPr/>
        </p:nvSpPr>
        <p:spPr>
          <a:xfrm>
            <a:off x="3995936" y="1700808"/>
            <a:ext cx="285750" cy="285750"/>
          </a:xfrm>
          <a:prstGeom prst="mathEqual">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dirty="0">
              <a:solidFill>
                <a:schemeClr val="tx1"/>
              </a:solidFill>
            </a:endParaRPr>
          </a:p>
        </p:txBody>
      </p:sp>
      <p:sp>
        <p:nvSpPr>
          <p:cNvPr id="12" name="Равно 11"/>
          <p:cNvSpPr/>
          <p:nvPr/>
        </p:nvSpPr>
        <p:spPr>
          <a:xfrm>
            <a:off x="4572000" y="2780928"/>
            <a:ext cx="285750" cy="285750"/>
          </a:xfrm>
          <a:prstGeom prst="mathEqual">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a:solidFill>
                <a:schemeClr val="bg1"/>
              </a:solidFill>
            </a:endParaRPr>
          </a:p>
        </p:txBody>
      </p:sp>
    </p:spTree>
    <p:extLst>
      <p:ext uri="{BB962C8B-B14F-4D97-AF65-F5344CB8AC3E}">
        <p14:creationId xmlns="" xmlns:p14="http://schemas.microsoft.com/office/powerpoint/2010/main" val="171152039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1150938" y="214313"/>
            <a:ext cx="7793037" cy="1630511"/>
          </a:xfrm>
        </p:spPr>
        <p:txBody>
          <a:bodyPr/>
          <a:lstStyle/>
          <a:p>
            <a:r>
              <a:rPr lang="ru-RU" sz="2000" dirty="0" smtClean="0"/>
              <a:t/>
            </a:r>
            <a:br>
              <a:rPr lang="ru-RU" sz="2000" dirty="0" smtClean="0"/>
            </a:br>
            <a:r>
              <a:rPr lang="ru-RU" sz="2400" b="1" dirty="0" smtClean="0"/>
              <a:t>ФГОС начального общего образования обучающихся с ограниченными возможностями здоровья </a:t>
            </a:r>
            <a:r>
              <a:rPr lang="ru-RU" sz="2400" dirty="0" smtClean="0"/>
              <a:t>от « 19»  декабря 2014 г. № 1598</a:t>
            </a:r>
            <a:endParaRPr lang="ru-RU" sz="2400" b="1" dirty="0" smtClean="0"/>
          </a:p>
        </p:txBody>
      </p:sp>
      <p:sp>
        <p:nvSpPr>
          <p:cNvPr id="32771" name="Содержимое 2"/>
          <p:cNvSpPr>
            <a:spLocks noGrp="1"/>
          </p:cNvSpPr>
          <p:nvPr>
            <p:ph idx="1"/>
          </p:nvPr>
        </p:nvSpPr>
        <p:spPr>
          <a:xfrm>
            <a:off x="468313" y="2017713"/>
            <a:ext cx="8486775" cy="4114800"/>
          </a:xfrm>
        </p:spPr>
        <p:txBody>
          <a:bodyPr/>
          <a:lstStyle/>
          <a:p>
            <a:pPr algn="just">
              <a:buFont typeface="Wingdings" pitchFamily="2" charset="2"/>
              <a:buNone/>
            </a:pPr>
            <a:r>
              <a:rPr lang="ru-RU" smtClean="0"/>
              <a:t>   Варианты 1.1., 2.1, 3.1, 4.1, 5.1, 6.1, 7.1 предполагает, что  обучающийся  с ОВЗ получает образование, полностью соответствующее по итоговым достижениям к моменту завершения обучения, образования здоровых сверстников, находясь в их среде и в те же сроки обучения (1 - 4 классы). </a:t>
            </a:r>
          </a:p>
          <a:p>
            <a:pPr algn="just"/>
            <a:endParaRPr lang="ru-RU"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6000" cap="all" dirty="0" smtClean="0">
                <a:solidFill>
                  <a:schemeClr val="tx1"/>
                </a:solidFill>
              </a:rPr>
              <a:t>Вариант 1.2</a:t>
            </a:r>
            <a:endParaRPr lang="ru-RU" dirty="0"/>
          </a:p>
        </p:txBody>
      </p:sp>
      <p:sp>
        <p:nvSpPr>
          <p:cNvPr id="46083" name="Содержимое 2"/>
          <p:cNvSpPr>
            <a:spLocks noGrp="1"/>
          </p:cNvSpPr>
          <p:nvPr>
            <p:ph idx="1"/>
          </p:nvPr>
        </p:nvSpPr>
        <p:spPr>
          <a:xfrm>
            <a:off x="0" y="1916113"/>
            <a:ext cx="8955088" cy="4537075"/>
          </a:xfrm>
        </p:spPr>
        <p:txBody>
          <a:bodyPr/>
          <a:lstStyle/>
          <a:p>
            <a:pPr algn="just"/>
            <a:r>
              <a:rPr lang="ru-RU" sz="2800" smtClean="0"/>
              <a:t>предполагает, что </a:t>
            </a:r>
            <a:r>
              <a:rPr lang="ru-RU" sz="2800" b="1" smtClean="0"/>
              <a:t>глухой </a:t>
            </a:r>
            <a:r>
              <a:rPr lang="ru-RU" sz="2800" smtClean="0"/>
              <a:t>обучающийся получает образование, </a:t>
            </a:r>
            <a:r>
              <a:rPr lang="ru-RU" sz="2800" b="1" smtClean="0"/>
              <a:t>сопоставимое по конечным достижениям</a:t>
            </a:r>
            <a:r>
              <a:rPr lang="ru-RU" sz="2800" smtClean="0"/>
              <a:t>, с образованием слышащих сверстников в </a:t>
            </a:r>
            <a:r>
              <a:rPr lang="ru-RU" sz="2800" b="1" smtClean="0"/>
              <a:t>пролонгированные сроки. данный вариант предполагает пролонгированные сроки обучения: пять лет (1 -5 классы) - для детей, получивших дошкольное образование; шесть лет (1 - 6 классы) - для детей, не получивших дошкольное образование</a:t>
            </a:r>
            <a:r>
              <a:rPr lang="ru-RU" sz="2800" smtClean="0"/>
              <a:t>, способствующее освоению НОО на основе АООП.</a:t>
            </a:r>
          </a:p>
          <a:p>
            <a:endParaRPr lang="ru-RU" smtClean="0"/>
          </a:p>
        </p:txBody>
      </p:sp>
    </p:spTree>
    <p:extLst>
      <p:ext uri="{BB962C8B-B14F-4D97-AF65-F5344CB8AC3E}">
        <p14:creationId xmlns="" xmlns:p14="http://schemas.microsoft.com/office/powerpoint/2010/main" val="35200430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1150938" y="214313"/>
            <a:ext cx="7793037" cy="838200"/>
          </a:xfrm>
        </p:spPr>
        <p:txBody>
          <a:bodyPr/>
          <a:lstStyle/>
          <a:p>
            <a:r>
              <a:rPr lang="ru-RU" sz="6000" smtClean="0">
                <a:solidFill>
                  <a:schemeClr val="tx1"/>
                </a:solidFill>
              </a:rPr>
              <a:t>Вариант 1.3</a:t>
            </a:r>
            <a:endParaRPr lang="ru-RU" smtClean="0"/>
          </a:p>
        </p:txBody>
      </p:sp>
      <p:sp>
        <p:nvSpPr>
          <p:cNvPr id="48131" name="Содержимое 2"/>
          <p:cNvSpPr>
            <a:spLocks noGrp="1"/>
          </p:cNvSpPr>
          <p:nvPr>
            <p:ph idx="1"/>
          </p:nvPr>
        </p:nvSpPr>
        <p:spPr>
          <a:xfrm>
            <a:off x="468313" y="1988840"/>
            <a:ext cx="8486775" cy="4680520"/>
          </a:xfrm>
        </p:spPr>
        <p:txBody>
          <a:bodyPr/>
          <a:lstStyle/>
          <a:p>
            <a:pPr marL="0" indent="0" algn="just">
              <a:buNone/>
            </a:pPr>
            <a:r>
              <a:rPr lang="ru-RU" sz="2400" dirty="0" smtClean="0"/>
              <a:t>предназначен для образования </a:t>
            </a:r>
            <a:r>
              <a:rPr lang="ru-RU" sz="2400" b="1" dirty="0" smtClean="0"/>
              <a:t>глухих обучающихся </a:t>
            </a:r>
            <a:r>
              <a:rPr lang="ru-RU" sz="2400" b="1" dirty="0" smtClean="0">
                <a:solidFill>
                  <a:srgbClr val="FF0000"/>
                </a:solidFill>
              </a:rPr>
              <a:t>с легкой умственной отсталостью </a:t>
            </a:r>
            <a:r>
              <a:rPr lang="ru-RU" sz="2400" dirty="0" smtClean="0"/>
              <a:t>(интеллектуальными нарушениями).</a:t>
            </a:r>
          </a:p>
          <a:p>
            <a:pPr marL="0" indent="0" algn="just">
              <a:buNone/>
            </a:pPr>
            <a:r>
              <a:rPr lang="ru-RU" sz="2400" dirty="0" smtClean="0"/>
              <a:t>На основе данного варианта создается </a:t>
            </a:r>
            <a:r>
              <a:rPr lang="ru-RU" sz="2400" b="1" dirty="0" smtClean="0"/>
              <a:t>АООП </a:t>
            </a:r>
            <a:r>
              <a:rPr lang="ru-RU" sz="2400" b="1" dirty="0" smtClean="0">
                <a:solidFill>
                  <a:srgbClr val="FF0000"/>
                </a:solidFill>
              </a:rPr>
              <a:t>НОО</a:t>
            </a:r>
            <a:r>
              <a:rPr lang="ru-RU" sz="2400" dirty="0" smtClean="0"/>
              <a:t>, которая при необходимости индивидуализируется </a:t>
            </a:r>
            <a:r>
              <a:rPr lang="ru-RU" sz="2400" b="1" dirty="0" smtClean="0">
                <a:solidFill>
                  <a:srgbClr val="FF0000"/>
                </a:solidFill>
              </a:rPr>
              <a:t>(СИПР), </a:t>
            </a:r>
            <a:r>
              <a:rPr lang="ru-RU" sz="2400" dirty="0" smtClean="0"/>
              <a:t>к которой может быть создано несколько учебных планов, в том числе индивидуальные учебные планы, учитывающие образовательные потребности групп или отдельных глухих обучающихся с умственной отсталостью (интеллектуальными нарушениями).</a:t>
            </a:r>
          </a:p>
          <a:p>
            <a:endParaRPr lang="ru-RU" dirty="0" smtClean="0"/>
          </a:p>
        </p:txBody>
      </p:sp>
    </p:spTree>
    <p:extLst>
      <p:ext uri="{BB962C8B-B14F-4D97-AF65-F5344CB8AC3E}">
        <p14:creationId xmlns="" xmlns:p14="http://schemas.microsoft.com/office/powerpoint/2010/main" val="3532013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1150938" y="214313"/>
            <a:ext cx="7793037" cy="982662"/>
          </a:xfrm>
        </p:spPr>
        <p:txBody>
          <a:bodyPr/>
          <a:lstStyle/>
          <a:p>
            <a:r>
              <a:rPr lang="ru-RU" sz="6000" smtClean="0">
                <a:solidFill>
                  <a:schemeClr val="tx1"/>
                </a:solidFill>
              </a:rPr>
              <a:t>Вариант 1.4.</a:t>
            </a:r>
            <a:endParaRPr lang="ru-RU" smtClean="0"/>
          </a:p>
        </p:txBody>
      </p:sp>
      <p:sp>
        <p:nvSpPr>
          <p:cNvPr id="49155" name="Содержимое 2"/>
          <p:cNvSpPr>
            <a:spLocks noGrp="1"/>
          </p:cNvSpPr>
          <p:nvPr>
            <p:ph idx="1"/>
          </p:nvPr>
        </p:nvSpPr>
        <p:spPr>
          <a:xfrm>
            <a:off x="539553" y="1484312"/>
            <a:ext cx="8415536" cy="5185047"/>
          </a:xfrm>
        </p:spPr>
        <p:txBody>
          <a:bodyPr/>
          <a:lstStyle/>
          <a:p>
            <a:pPr algn="just"/>
            <a:r>
              <a:rPr lang="ru-RU" sz="2800" dirty="0" smtClean="0"/>
              <a:t>предназначен для  образования детей, имеющих помимо глухоты </a:t>
            </a:r>
            <a:r>
              <a:rPr lang="ru-RU" sz="2800" b="1" dirty="0" smtClean="0"/>
              <a:t>другие тяжелые множественные нарушения развития </a:t>
            </a:r>
            <a:r>
              <a:rPr lang="ru-RU" sz="2800" dirty="0" smtClean="0"/>
              <a:t>(ТМНР): </a:t>
            </a:r>
            <a:r>
              <a:rPr lang="ru-RU" sz="2800" b="1" dirty="0" smtClean="0"/>
              <a:t>умственную отсталость в умеренной, тяжелой или глубокой степени</a:t>
            </a:r>
            <a:r>
              <a:rPr lang="ru-RU" sz="2800" dirty="0" smtClean="0"/>
              <a:t>, которая может сочетаться с нарушениями зрения, опорно-двигательного аппарата, расстройствами аутистического спектра, эмоционально-волевой сферы и быть различной степени тяжести, быть осложнена текущими соматическими заболеваниями и психическими расстройствами. </a:t>
            </a:r>
          </a:p>
          <a:p>
            <a:endParaRPr lang="ru-RU" dirty="0" smtClean="0"/>
          </a:p>
        </p:txBody>
      </p:sp>
    </p:spTree>
    <p:extLst>
      <p:ext uri="{BB962C8B-B14F-4D97-AF65-F5344CB8AC3E}">
        <p14:creationId xmlns="" xmlns:p14="http://schemas.microsoft.com/office/powerpoint/2010/main" val="9076055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150938" y="214313"/>
            <a:ext cx="7793037" cy="406400"/>
          </a:xfrm>
        </p:spPr>
        <p:txBody>
          <a:bodyPr/>
          <a:lstStyle/>
          <a:p>
            <a:endParaRPr lang="ru-RU" smtClean="0"/>
          </a:p>
        </p:txBody>
      </p:sp>
      <p:sp>
        <p:nvSpPr>
          <p:cNvPr id="36867" name="Содержимое 2"/>
          <p:cNvSpPr>
            <a:spLocks noGrp="1"/>
          </p:cNvSpPr>
          <p:nvPr>
            <p:ph idx="1"/>
          </p:nvPr>
        </p:nvSpPr>
        <p:spPr>
          <a:xfrm>
            <a:off x="539552" y="1125538"/>
            <a:ext cx="8415536" cy="5327650"/>
          </a:xfrm>
        </p:spPr>
        <p:txBody>
          <a:bodyPr/>
          <a:lstStyle/>
          <a:p>
            <a:pPr algn="just"/>
            <a:r>
              <a:rPr lang="ru-RU" dirty="0" smtClean="0"/>
              <a:t>Часть Учебного плана, формируемая участниками образовательных отношений, включает часы на </a:t>
            </a:r>
            <a:r>
              <a:rPr lang="ru-RU" b="1" dirty="0" smtClean="0"/>
              <a:t>внеурочную деятельность (10 часов в неделю)</a:t>
            </a:r>
            <a:r>
              <a:rPr lang="ru-RU" dirty="0" smtClean="0"/>
              <a:t>, предназначенные для реализации направлений внеурочной деятельности </a:t>
            </a:r>
            <a:br>
              <a:rPr lang="ru-RU" dirty="0" smtClean="0"/>
            </a:br>
            <a:r>
              <a:rPr lang="ru-RU" dirty="0" smtClean="0"/>
              <a:t>(не более 5 часов в неделю), и часы на коррекционно-развивающую область (не менее 5 часов в неделю)</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1150938" y="404813"/>
            <a:ext cx="7793037" cy="1152525"/>
          </a:xfrm>
        </p:spPr>
        <p:txBody>
          <a:bodyPr/>
          <a:lstStyle/>
          <a:p>
            <a:r>
              <a:rPr lang="ru-RU" sz="3200" smtClean="0"/>
              <a:t>2.9.8. Программа коррекционной работы должна обеспечивать:</a:t>
            </a:r>
          </a:p>
        </p:txBody>
      </p:sp>
      <p:sp>
        <p:nvSpPr>
          <p:cNvPr id="37891" name="Содержимое 2"/>
          <p:cNvSpPr>
            <a:spLocks noGrp="1"/>
          </p:cNvSpPr>
          <p:nvPr>
            <p:ph idx="1"/>
          </p:nvPr>
        </p:nvSpPr>
        <p:spPr>
          <a:xfrm>
            <a:off x="395537" y="2017713"/>
            <a:ext cx="8559552" cy="4114800"/>
          </a:xfrm>
        </p:spPr>
        <p:txBody>
          <a:bodyPr/>
          <a:lstStyle/>
          <a:p>
            <a:pPr algn="just"/>
            <a:r>
              <a:rPr lang="ru-RU" dirty="0" smtClean="0"/>
              <a:t>осуществление индивидуально-ориентированной психолого-медико-педагогической помощи обучающимся с ОВЗ с учетом особых образовательных потребностей, индивидуальных возможностей обучающихся (в соответствии </a:t>
            </a:r>
            <a:r>
              <a:rPr lang="ru-RU" b="1" dirty="0" smtClean="0"/>
              <a:t>с рекомендациями ПМПК</a:t>
            </a:r>
            <a:r>
              <a:rPr lang="ru-RU" dirty="0" smtClean="0"/>
              <a:t>);</a:t>
            </a:r>
          </a:p>
          <a:p>
            <a:endParaRPr lang="ru-RU"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ru-RU" smtClean="0"/>
          </a:p>
        </p:txBody>
      </p:sp>
      <p:sp>
        <p:nvSpPr>
          <p:cNvPr id="41987" name="Содержимое 2"/>
          <p:cNvSpPr>
            <a:spLocks noGrp="1"/>
          </p:cNvSpPr>
          <p:nvPr>
            <p:ph idx="1"/>
          </p:nvPr>
        </p:nvSpPr>
        <p:spPr>
          <a:xfrm>
            <a:off x="539552" y="1916113"/>
            <a:ext cx="7988498" cy="4321199"/>
          </a:xfrm>
        </p:spPr>
        <p:txBody>
          <a:bodyPr/>
          <a:lstStyle/>
          <a:p>
            <a:pPr algn="just"/>
            <a:r>
              <a:rPr lang="ru-RU" sz="2800" dirty="0" smtClean="0"/>
              <a:t>2.13. Определение </a:t>
            </a:r>
            <a:r>
              <a:rPr lang="ru-RU" sz="2800" b="1" dirty="0" smtClean="0"/>
              <a:t>варианта АООП НОО </a:t>
            </a:r>
            <a:r>
              <a:rPr lang="ru-RU" sz="2800" dirty="0" smtClean="0"/>
              <a:t>для обучающегося с ОВЗ осуществляется на основе </a:t>
            </a:r>
            <a:r>
              <a:rPr lang="ru-RU" sz="2800" b="1" dirty="0" smtClean="0"/>
              <a:t>рекомендаций ПМПК</a:t>
            </a:r>
            <a:r>
              <a:rPr lang="ru-RU" sz="2800" dirty="0" smtClean="0"/>
              <a:t>, сформулированных по результатам его комплексного психолого-медико-педагогического обследования, в случае наличия у обучающегося инвалидности – с </a:t>
            </a:r>
            <a:r>
              <a:rPr lang="ru-RU" sz="2800" b="1" dirty="0" smtClean="0"/>
              <a:t>учетом ИПР </a:t>
            </a:r>
            <a:r>
              <a:rPr lang="ru-RU" sz="2800" dirty="0" smtClean="0"/>
              <a:t>и </a:t>
            </a:r>
            <a:r>
              <a:rPr lang="ru-RU" sz="2800" b="1" dirty="0" smtClean="0"/>
              <a:t>мнения родителей </a:t>
            </a:r>
            <a:r>
              <a:rPr lang="ru-RU" sz="2800" dirty="0" smtClean="0"/>
              <a:t>(законных представителей).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1150938" y="214313"/>
            <a:ext cx="7793037" cy="622300"/>
          </a:xfrm>
        </p:spPr>
        <p:txBody>
          <a:bodyPr/>
          <a:lstStyle/>
          <a:p>
            <a:endParaRPr lang="ru-RU" smtClean="0"/>
          </a:p>
        </p:txBody>
      </p:sp>
      <p:sp>
        <p:nvSpPr>
          <p:cNvPr id="43011" name="Содержимое 2"/>
          <p:cNvSpPr>
            <a:spLocks noGrp="1"/>
          </p:cNvSpPr>
          <p:nvPr>
            <p:ph idx="1"/>
          </p:nvPr>
        </p:nvSpPr>
        <p:spPr>
          <a:xfrm>
            <a:off x="468313" y="1557338"/>
            <a:ext cx="8486775" cy="4895850"/>
          </a:xfrm>
        </p:spPr>
        <p:txBody>
          <a:bodyPr/>
          <a:lstStyle/>
          <a:p>
            <a:pPr algn="just"/>
            <a:r>
              <a:rPr lang="ru-RU" sz="2800" dirty="0" smtClean="0"/>
              <a:t>В процессе освоения АООП НОО сохраняется </a:t>
            </a:r>
            <a:r>
              <a:rPr lang="ru-RU" sz="2800" b="1" dirty="0" smtClean="0"/>
              <a:t>возможность перехода обучающегося </a:t>
            </a:r>
            <a:r>
              <a:rPr lang="ru-RU" sz="2800" dirty="0" smtClean="0"/>
              <a:t>с одного варианта АООП НОО на другой. Перевод обучающегося с ОВЗ с одного варианта программы на другой осуществляется организацией </a:t>
            </a:r>
            <a:r>
              <a:rPr lang="ru-RU" sz="2800" b="1" dirty="0" smtClean="0"/>
              <a:t>на основании комплексной оценки результатов освоения АООП НОО, по рекомендации ПМПК и с учетом мнения родителей (законных представителей</a:t>
            </a:r>
            <a:r>
              <a:rPr lang="ru-RU" sz="2800" dirty="0" smtClean="0"/>
              <a:t>) в порядке, установленном законодательством Российской Федерации.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50938" y="214313"/>
            <a:ext cx="7793037" cy="1846262"/>
          </a:xfrm>
        </p:spPr>
        <p:txBody>
          <a:bodyPr/>
          <a:lstStyle/>
          <a:p>
            <a:pPr algn="ctr" eaLnBrk="1" hangingPunct="1"/>
            <a:r>
              <a:rPr lang="ru-RU" altLang="ru-RU" sz="2400" b="1" smtClean="0">
                <a:latin typeface="Times New Roman" pitchFamily="18" charset="0"/>
              </a:rPr>
              <a:t>Право на образование</a:t>
            </a:r>
            <a:br>
              <a:rPr lang="ru-RU" altLang="ru-RU" sz="2400" b="1" smtClean="0">
                <a:latin typeface="Times New Roman" pitchFamily="18" charset="0"/>
              </a:rPr>
            </a:br>
            <a:r>
              <a:rPr lang="ru-RU" altLang="ru-RU" sz="2400" smtClean="0">
                <a:solidFill>
                  <a:srgbClr val="6699FF"/>
                </a:solidFill>
                <a:latin typeface="Times New Roman" pitchFamily="18" charset="0"/>
              </a:rPr>
              <a:t>Статья 18 Федерального закона от 24 ноября 1995 г. № 181-ФЗ «О социальной защите инвалидов в Российской Федерации»</a:t>
            </a:r>
            <a:br>
              <a:rPr lang="ru-RU" altLang="ru-RU" sz="2400" smtClean="0">
                <a:solidFill>
                  <a:srgbClr val="6699FF"/>
                </a:solidFill>
                <a:latin typeface="Times New Roman" pitchFamily="18" charset="0"/>
              </a:rPr>
            </a:br>
            <a:endParaRPr lang="ru-RU" altLang="ru-RU" sz="2400" smtClean="0">
              <a:solidFill>
                <a:srgbClr val="6699FF"/>
              </a:solidFill>
              <a:latin typeface="Times New Roman" pitchFamily="18" charset="0"/>
            </a:endParaRPr>
          </a:p>
        </p:txBody>
      </p:sp>
      <p:sp>
        <p:nvSpPr>
          <p:cNvPr id="5123" name="Rectangle 3"/>
          <p:cNvSpPr>
            <a:spLocks noGrp="1" noChangeArrowheads="1"/>
          </p:cNvSpPr>
          <p:nvPr>
            <p:ph type="body" idx="1"/>
          </p:nvPr>
        </p:nvSpPr>
        <p:spPr>
          <a:xfrm>
            <a:off x="539552" y="2017713"/>
            <a:ext cx="8415536" cy="4114800"/>
          </a:xfrm>
        </p:spPr>
        <p:txBody>
          <a:bodyPr/>
          <a:lstStyle/>
          <a:p>
            <a:pPr marL="0" indent="0" algn="just" eaLnBrk="1" hangingPunct="1">
              <a:lnSpc>
                <a:spcPct val="80000"/>
              </a:lnSpc>
              <a:buNone/>
            </a:pPr>
            <a:endParaRPr lang="ru-RU" altLang="ru-RU" sz="2800" dirty="0" smtClean="0"/>
          </a:p>
          <a:p>
            <a:pPr marL="0" indent="0" algn="just" eaLnBrk="1" hangingPunct="1">
              <a:lnSpc>
                <a:spcPct val="80000"/>
              </a:lnSpc>
              <a:buNone/>
            </a:pPr>
            <a:r>
              <a:rPr lang="ru-RU" altLang="ru-RU" sz="2800" dirty="0" smtClean="0"/>
              <a:t>Образовательные учреждения </a:t>
            </a:r>
            <a:r>
              <a:rPr lang="ru-RU" altLang="ru-RU" sz="2800" b="1" dirty="0" smtClean="0"/>
              <a:t>совместно с органами социальной защиты населения</a:t>
            </a:r>
            <a:r>
              <a:rPr lang="ru-RU" altLang="ru-RU" sz="2800" dirty="0" smtClean="0"/>
              <a:t>, </a:t>
            </a:r>
            <a:r>
              <a:rPr lang="ru-RU" altLang="ru-RU" sz="2800" b="1" dirty="0" smtClean="0"/>
              <a:t>органами здравоохранения </a:t>
            </a:r>
            <a:r>
              <a:rPr lang="ru-RU" altLang="ru-RU" sz="2800" dirty="0" smtClean="0"/>
              <a:t>обеспечивают дошкольное, внешкольное воспитание и образование детей-инвалидов, получение</a:t>
            </a:r>
          </a:p>
          <a:p>
            <a:pPr algn="just" eaLnBrk="1" hangingPunct="1">
              <a:lnSpc>
                <a:spcPct val="80000"/>
              </a:lnSpc>
              <a:buFont typeface="Wingdings" pitchFamily="2" charset="2"/>
              <a:buNone/>
            </a:pPr>
            <a:r>
              <a:rPr lang="ru-RU" altLang="ru-RU" sz="2800" dirty="0" smtClean="0"/>
              <a:t> инвалидами среднего общего образования, среднего профессионального и высшего профессионального образования </a:t>
            </a:r>
            <a:r>
              <a:rPr lang="ru-RU" altLang="ru-RU" sz="2800" dirty="0" smtClean="0">
                <a:solidFill>
                  <a:schemeClr val="folHlink"/>
                </a:solidFill>
              </a:rPr>
              <a:t>в соответствии с индивидуальной программой реабилитации</a:t>
            </a:r>
            <a:r>
              <a:rPr lang="en-US" altLang="ru-RU" sz="2800" dirty="0" smtClean="0">
                <a:solidFill>
                  <a:schemeClr val="folHlink"/>
                </a:solidFill>
              </a:rPr>
              <a:t> (</a:t>
            </a:r>
            <a:r>
              <a:rPr lang="ru-RU" altLang="ru-RU" sz="2800" dirty="0" smtClean="0">
                <a:solidFill>
                  <a:schemeClr val="folHlink"/>
                </a:solidFill>
              </a:rPr>
              <a:t>ИПР).</a:t>
            </a:r>
          </a:p>
          <a:p>
            <a:pPr algn="just" eaLnBrk="1" hangingPunct="1">
              <a:lnSpc>
                <a:spcPct val="80000"/>
              </a:lnSpc>
              <a:buFont typeface="Wingdings" pitchFamily="2" charset="2"/>
              <a:buNone/>
            </a:pPr>
            <a:r>
              <a:rPr lang="ru-RU" altLang="ru-RU" sz="2800" b="1" dirty="0" smtClean="0">
                <a:solidFill>
                  <a:schemeClr val="folHlink"/>
                </a:solidFill>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endParaRPr lang="ru-RU" smtClean="0"/>
          </a:p>
        </p:txBody>
      </p:sp>
      <p:sp>
        <p:nvSpPr>
          <p:cNvPr id="44035" name="Содержимое 2"/>
          <p:cNvSpPr>
            <a:spLocks noGrp="1"/>
          </p:cNvSpPr>
          <p:nvPr>
            <p:ph idx="1"/>
          </p:nvPr>
        </p:nvSpPr>
        <p:spPr>
          <a:xfrm>
            <a:off x="467544" y="2017713"/>
            <a:ext cx="8487544" cy="4114800"/>
          </a:xfrm>
        </p:spPr>
        <p:txBody>
          <a:bodyPr/>
          <a:lstStyle/>
          <a:p>
            <a:pPr marL="0" indent="0">
              <a:buNone/>
            </a:pPr>
            <a:r>
              <a:rPr lang="ru-RU" dirty="0" smtClean="0"/>
              <a:t>3.4. Требования к кадровым условиям.</a:t>
            </a:r>
          </a:p>
          <a:p>
            <a:pPr marL="0" indent="0">
              <a:buNone/>
            </a:pPr>
            <a:endParaRPr lang="ru-RU" dirty="0" smtClean="0"/>
          </a:p>
          <a:p>
            <a:pPr marL="0" indent="0">
              <a:buNone/>
            </a:pPr>
            <a:r>
              <a:rPr lang="ru-RU" dirty="0" smtClean="0"/>
              <a:t>3.4.1. При необходимости в процессе реализации АООП НОО для обучающихся с ОВЗ возможно временное или постоянное участие </a:t>
            </a:r>
            <a:r>
              <a:rPr lang="ru-RU" b="1" dirty="0" err="1" smtClean="0"/>
              <a:t>тьютора</a:t>
            </a:r>
            <a:r>
              <a:rPr lang="ru-RU" b="1" dirty="0" smtClean="0"/>
              <a:t> и (или) ассистента (помощника). </a:t>
            </a:r>
          </a:p>
          <a:p>
            <a:endParaRPr lang="ru-RU"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algn="just"/>
            <a:r>
              <a:rPr lang="ru-RU" altLang="ru-RU" sz="1600" b="1" smtClean="0"/>
              <a:t>Приказ Минобрнауки России от 30.08.2013 N 1015 (ред. от 17.07.2015)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endParaRPr lang="ru-RU" altLang="ru-RU" sz="1600" smtClean="0"/>
          </a:p>
        </p:txBody>
      </p:sp>
      <p:sp>
        <p:nvSpPr>
          <p:cNvPr id="26627" name="Объект 2"/>
          <p:cNvSpPr>
            <a:spLocks noGrp="1"/>
          </p:cNvSpPr>
          <p:nvPr>
            <p:ph idx="1"/>
          </p:nvPr>
        </p:nvSpPr>
        <p:spPr>
          <a:xfrm>
            <a:off x="0" y="2017713"/>
            <a:ext cx="8955088" cy="5299075"/>
          </a:xfrm>
        </p:spPr>
        <p:txBody>
          <a:bodyPr/>
          <a:lstStyle/>
          <a:p>
            <a:pPr algn="just"/>
            <a:r>
              <a:rPr lang="ru-RU" altLang="ru-RU" sz="1600" smtClean="0"/>
              <a:t>32. При организации образовательной деятельности по адаптированной общеобразовательной программе создаются условия для лечебно-восстановительной работы, организации образовательной деятельности и коррекционных занятий с учетом особенностей учащихся из расчета по одной штатной единице:</a:t>
            </a:r>
          </a:p>
          <a:p>
            <a:pPr algn="just"/>
            <a:r>
              <a:rPr lang="ru-RU" altLang="ru-RU" sz="1600" smtClean="0"/>
              <a:t>учителя-дефектолога (сурдопедагога, тифлопедагога) на каждые 6 - 12 учащихся с ограниченными возможностями здоровья;</a:t>
            </a:r>
          </a:p>
          <a:p>
            <a:pPr algn="just"/>
            <a:r>
              <a:rPr lang="ru-RU" altLang="ru-RU" sz="1600" smtClean="0"/>
              <a:t>учителя-логопеда на каждые 6 - 12 учащихся с ограниченными возможностями здоровья;</a:t>
            </a:r>
          </a:p>
          <a:p>
            <a:pPr algn="just"/>
            <a:r>
              <a:rPr lang="ru-RU" altLang="ru-RU" sz="1600" smtClean="0"/>
              <a:t>педагога-психолога на каждые 20 учащихся с ограниченными возможностями здоровья;</a:t>
            </a:r>
          </a:p>
          <a:p>
            <a:pPr algn="just"/>
            <a:r>
              <a:rPr lang="ru-RU" altLang="ru-RU" sz="1600" smtClean="0"/>
              <a:t>тьютора, ассистента (помощника) на каждые 1 - 6 учащихся с ограниченными возможностями здоровья.</a:t>
            </a:r>
          </a:p>
          <a:p>
            <a:pPr algn="just"/>
            <a:r>
              <a:rPr lang="ru-RU" altLang="ru-RU" sz="1600" smtClean="0"/>
              <a:t> для учащихся с  РАС на групповых занятиях кроме учителя присутствует воспитатель (тьютор), организуются индивидуальные занятия с педагогом-психологом из расчета 5 - 8 учащихся с расстройством аутистического спектра на одну ставку должности педагога-психолога.</a:t>
            </a:r>
            <a:br>
              <a:rPr lang="ru-RU" altLang="ru-RU" sz="1600" smtClean="0"/>
            </a:br>
            <a:r>
              <a:rPr lang="ru-RU" altLang="ru-RU" sz="1600" smtClean="0"/>
              <a:t/>
            </a:r>
            <a:br>
              <a:rPr lang="ru-RU" altLang="ru-RU" sz="1600" smtClean="0"/>
            </a:br>
            <a:r>
              <a:rPr lang="ru-RU" altLang="ru-RU" sz="1600" b="1" smtClean="0"/>
              <a:t/>
            </a:r>
            <a:br>
              <a:rPr lang="ru-RU" altLang="ru-RU" sz="1600" b="1" smtClean="0"/>
            </a:br>
            <a:r>
              <a:rPr lang="ru-RU" altLang="ru-RU" sz="1600" b="1" smtClean="0"/>
              <a:t/>
            </a:r>
            <a:br>
              <a:rPr lang="ru-RU" altLang="ru-RU" sz="1600" b="1" smtClean="0"/>
            </a:br>
            <a:endParaRPr lang="ru-RU" altLang="ru-RU" sz="16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sz="2000" b="1" smtClean="0"/>
              <a:t>Федеральный государственный образовательный стандарт образования обучающихся с умственной отсталостью (интеллектуальными нарушениями)</a:t>
            </a:r>
            <a:r>
              <a:rPr lang="ru-RU" sz="2000" smtClean="0"/>
              <a:t/>
            </a:r>
            <a:br>
              <a:rPr lang="ru-RU" sz="2000" smtClean="0"/>
            </a:br>
            <a:r>
              <a:rPr lang="ru-RU" sz="2000" smtClean="0"/>
              <a:t>от « 19»  декабря 2014 г. № 1599</a:t>
            </a:r>
          </a:p>
        </p:txBody>
      </p:sp>
      <p:pic>
        <p:nvPicPr>
          <p:cNvPr id="50179" name="Picture 2"/>
          <p:cNvPicPr>
            <a:picLocks noGrp="1" noChangeAspect="1" noChangeArrowheads="1"/>
          </p:cNvPicPr>
          <p:nvPr>
            <p:ph idx="1"/>
          </p:nvPr>
        </p:nvPicPr>
        <p:blipFill>
          <a:blip r:embed="rId2" cstate="print"/>
          <a:srcRect/>
          <a:stretch>
            <a:fillRect/>
          </a:stretch>
        </p:blipFill>
        <p:spPr>
          <a:xfrm>
            <a:off x="611188" y="1989138"/>
            <a:ext cx="8343900" cy="4032250"/>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p:txBody>
          <a:bodyPr/>
          <a:lstStyle/>
          <a:p>
            <a:endParaRPr lang="ru-RU" smtClean="0"/>
          </a:p>
        </p:txBody>
      </p:sp>
      <p:pic>
        <p:nvPicPr>
          <p:cNvPr id="57347" name="Picture 2"/>
          <p:cNvPicPr>
            <a:picLocks noChangeAspect="1" noChangeArrowheads="1"/>
          </p:cNvPicPr>
          <p:nvPr/>
        </p:nvPicPr>
        <p:blipFill>
          <a:blip r:embed="rId2" cstate="print"/>
          <a:srcRect/>
          <a:stretch>
            <a:fillRect/>
          </a:stretch>
        </p:blipFill>
        <p:spPr bwMode="auto">
          <a:xfrm>
            <a:off x="1258888" y="404813"/>
            <a:ext cx="7885112" cy="2087562"/>
          </a:xfrm>
          <a:prstGeom prst="rect">
            <a:avLst/>
          </a:prstGeom>
          <a:noFill/>
          <a:ln w="9525">
            <a:noFill/>
            <a:miter lim="800000"/>
            <a:headEnd/>
            <a:tailEnd/>
          </a:ln>
        </p:spPr>
      </p:pic>
      <p:pic>
        <p:nvPicPr>
          <p:cNvPr id="57348" name="Picture 3"/>
          <p:cNvPicPr>
            <a:picLocks noGrp="1" noChangeAspect="1" noChangeArrowheads="1"/>
          </p:cNvPicPr>
          <p:nvPr>
            <p:ph idx="1"/>
          </p:nvPr>
        </p:nvPicPr>
        <p:blipFill>
          <a:blip r:embed="rId3" cstate="print"/>
          <a:srcRect/>
          <a:stretch>
            <a:fillRect/>
          </a:stretch>
        </p:blipFill>
        <p:spPr>
          <a:xfrm>
            <a:off x="0" y="2565400"/>
            <a:ext cx="8955088" cy="3743325"/>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t>Для обучающихся с ОВЗ образовательную программу определяет только ПМПК. В заключении  ПМПК должно быть </a:t>
            </a:r>
            <a:r>
              <a:rPr lang="ru-RU" sz="2000" dirty="0" smtClean="0"/>
              <a:t>указано</a:t>
            </a:r>
            <a:r>
              <a:rPr lang="ru-RU" sz="2000" dirty="0"/>
              <a:t>:</a:t>
            </a:r>
            <a:r>
              <a:rPr lang="ru-RU" sz="2000" dirty="0" smtClean="0"/>
              <a:t> </a:t>
            </a:r>
            <a:endParaRPr lang="ru-RU" sz="2000" dirty="0"/>
          </a:p>
        </p:txBody>
      </p:sp>
      <p:sp>
        <p:nvSpPr>
          <p:cNvPr id="3" name="Объект 2"/>
          <p:cNvSpPr>
            <a:spLocks noGrp="1"/>
          </p:cNvSpPr>
          <p:nvPr>
            <p:ph idx="1"/>
          </p:nvPr>
        </p:nvSpPr>
        <p:spPr>
          <a:xfrm>
            <a:off x="251520" y="2017712"/>
            <a:ext cx="8703568" cy="4840288"/>
          </a:xfrm>
        </p:spPr>
        <p:txBody>
          <a:bodyPr/>
          <a:lstStyle/>
          <a:p>
            <a:pPr marL="0" lvl="0" indent="0" algn="just">
              <a:buNone/>
            </a:pPr>
            <a:r>
              <a:rPr lang="ru-RU" sz="1600" dirty="0" smtClean="0"/>
              <a:t>1) обоснованные </a:t>
            </a:r>
            <a:r>
              <a:rPr lang="ru-RU" sz="1600" dirty="0"/>
              <a:t>выводы о наличии либо отсутствии у ребенка особенностей в физическом и (или) психическом развитии и (или) отклонений в </a:t>
            </a:r>
            <a:r>
              <a:rPr lang="ru-RU" sz="1600" dirty="0" smtClean="0"/>
              <a:t>поведении</a:t>
            </a:r>
          </a:p>
          <a:p>
            <a:pPr marL="0" lvl="0" indent="0" algn="just">
              <a:buNone/>
            </a:pPr>
            <a:r>
              <a:rPr lang="ru-RU" sz="1600" dirty="0" smtClean="0"/>
              <a:t> 2)</a:t>
            </a:r>
            <a:r>
              <a:rPr lang="ru-RU" sz="1600" dirty="0"/>
              <a:t>	образовательная программа (одна из ниже перечисленных</a:t>
            </a:r>
            <a:r>
              <a:rPr lang="ru-RU" sz="1600" dirty="0" smtClean="0"/>
              <a:t>):</a:t>
            </a:r>
          </a:p>
          <a:p>
            <a:pPr marL="0" lvl="0" indent="0" algn="just">
              <a:buNone/>
            </a:pPr>
            <a:r>
              <a:rPr lang="ru-RU" sz="1600" dirty="0" smtClean="0"/>
              <a:t> - вариант </a:t>
            </a:r>
            <a:r>
              <a:rPr lang="ru-RU" sz="1600" dirty="0"/>
              <a:t>АООП начального общего образования обучающихся конкретной категории - с момента введения ФГОС НОО ОВЗ </a:t>
            </a:r>
            <a:r>
              <a:rPr lang="ru-RU" sz="1600" dirty="0" smtClean="0"/>
              <a:t>(с </a:t>
            </a:r>
            <a:r>
              <a:rPr lang="ru-RU" sz="1600" dirty="0"/>
              <a:t>первых классов 2016/17 учебного года)   - есть 26 вариантов АООП НОО;</a:t>
            </a:r>
          </a:p>
          <a:p>
            <a:pPr marL="0" lvl="0" indent="0" algn="just">
              <a:buNone/>
            </a:pPr>
            <a:r>
              <a:rPr lang="ru-RU" sz="1600" dirty="0" smtClean="0"/>
              <a:t>- вариант </a:t>
            </a:r>
            <a:r>
              <a:rPr lang="ru-RU" sz="1600" dirty="0"/>
              <a:t>АООП образования обучающихся с умственной отсталостью - с момента введения ФГОС О УО </a:t>
            </a:r>
            <a:r>
              <a:rPr lang="ru-RU" sz="1600" dirty="0" smtClean="0"/>
              <a:t>(с </a:t>
            </a:r>
            <a:r>
              <a:rPr lang="ru-RU" sz="1600" dirty="0"/>
              <a:t>первых классов 2016/17 учебного года</a:t>
            </a:r>
            <a:r>
              <a:rPr lang="ru-RU" sz="1600" dirty="0" smtClean="0"/>
              <a:t>)- </a:t>
            </a:r>
            <a:r>
              <a:rPr lang="ru-RU" sz="1600" dirty="0"/>
              <a:t>есть 2 варианта адаптированных основных общеобразовательных </a:t>
            </a:r>
            <a:r>
              <a:rPr lang="ru-RU" sz="1600" dirty="0" smtClean="0"/>
              <a:t>программ</a:t>
            </a:r>
          </a:p>
          <a:p>
            <a:pPr marL="0" lvl="0" indent="0" algn="just">
              <a:buNone/>
            </a:pPr>
            <a:r>
              <a:rPr lang="ru-RU" sz="1600" dirty="0" smtClean="0"/>
              <a:t>- АООП дошкольного образования </a:t>
            </a:r>
            <a:endParaRPr lang="ru-RU" sz="1600" dirty="0"/>
          </a:p>
          <a:p>
            <a:pPr marL="0" lvl="0" indent="0" algn="just">
              <a:buNone/>
            </a:pPr>
            <a:r>
              <a:rPr lang="ru-RU" sz="1600" dirty="0" smtClean="0"/>
              <a:t>- АООП </a:t>
            </a:r>
            <a:r>
              <a:rPr lang="ru-RU" sz="1600" dirty="0"/>
              <a:t>начального общего образования </a:t>
            </a:r>
            <a:endParaRPr lang="en-US" sz="1600" dirty="0" smtClean="0"/>
          </a:p>
          <a:p>
            <a:pPr marL="0" lvl="0" indent="0" algn="just">
              <a:buNone/>
            </a:pPr>
            <a:r>
              <a:rPr lang="ru-RU" sz="1600" dirty="0" smtClean="0"/>
              <a:t> - АООП </a:t>
            </a:r>
            <a:r>
              <a:rPr lang="ru-RU" sz="1600" dirty="0"/>
              <a:t>общего образования для обучающихся с умственной отсталостью;</a:t>
            </a:r>
          </a:p>
          <a:p>
            <a:pPr lvl="0" algn="just">
              <a:buFontTx/>
              <a:buChar char="-"/>
            </a:pPr>
            <a:r>
              <a:rPr lang="ru-RU" sz="1600" dirty="0" smtClean="0"/>
              <a:t>АООП </a:t>
            </a:r>
            <a:r>
              <a:rPr lang="ru-RU" sz="1600" dirty="0"/>
              <a:t>основного общего образования </a:t>
            </a:r>
            <a:r>
              <a:rPr lang="ru-RU" sz="1600" dirty="0" smtClean="0"/>
              <a:t>АООП </a:t>
            </a:r>
            <a:r>
              <a:rPr lang="ru-RU" sz="1600" dirty="0"/>
              <a:t>среднего общего </a:t>
            </a:r>
            <a:r>
              <a:rPr lang="ru-RU" sz="1600" dirty="0" smtClean="0"/>
              <a:t>образования</a:t>
            </a:r>
          </a:p>
          <a:p>
            <a:pPr lvl="0" algn="just">
              <a:buFontTx/>
              <a:buChar char="-"/>
            </a:pPr>
            <a:r>
              <a:rPr lang="ru-RU" sz="1600" dirty="0" smtClean="0"/>
              <a:t>АООП профессионального образования </a:t>
            </a:r>
          </a:p>
          <a:p>
            <a:pPr lvl="0" algn="just">
              <a:buFontTx/>
              <a:buChar char="-"/>
            </a:pPr>
            <a:r>
              <a:rPr lang="ru-RU" sz="1600" dirty="0"/>
              <a:t>АООП профессионального </a:t>
            </a:r>
            <a:r>
              <a:rPr lang="ru-RU" sz="1600" dirty="0" smtClean="0"/>
              <a:t>обучения (для обучающихся с УО)</a:t>
            </a:r>
          </a:p>
          <a:p>
            <a:pPr marL="0" lvl="0" indent="0" algn="just">
              <a:buNone/>
            </a:pPr>
            <a:r>
              <a:rPr lang="ru-RU" sz="1600" dirty="0" smtClean="0"/>
              <a:t>3)</a:t>
            </a:r>
            <a:r>
              <a:rPr lang="ru-RU" sz="1600" dirty="0"/>
              <a:t>	форма обучения (очная, очно-заочная, заочная);</a:t>
            </a:r>
          </a:p>
          <a:p>
            <a:pPr marL="0" lvl="0" indent="0" algn="just">
              <a:buNone/>
            </a:pPr>
            <a:r>
              <a:rPr lang="ru-RU" sz="1600" dirty="0" smtClean="0"/>
              <a:t>4)</a:t>
            </a:r>
            <a:r>
              <a:rPr lang="ru-RU" sz="1600" dirty="0"/>
              <a:t>	 направления работы специалистов сопровождения </a:t>
            </a:r>
          </a:p>
        </p:txBody>
      </p:sp>
    </p:spTree>
    <p:extLst>
      <p:ext uri="{BB962C8B-B14F-4D97-AF65-F5344CB8AC3E}">
        <p14:creationId xmlns:p14="http://schemas.microsoft.com/office/powerpoint/2010/main" xmlns="" val="590904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260350"/>
            <a:ext cx="8497887" cy="2873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000" b="1" dirty="0">
                <a:latin typeface="Times New Roman" pitchFamily="18" charset="0"/>
                <a:cs typeface="Times New Roman" pitchFamily="18" charset="0"/>
              </a:rPr>
              <a:t>Обучение на дому</a:t>
            </a:r>
          </a:p>
        </p:txBody>
      </p:sp>
      <p:sp>
        <p:nvSpPr>
          <p:cNvPr id="5" name="Прямоугольник 4"/>
          <p:cNvSpPr/>
          <p:nvPr/>
        </p:nvSpPr>
        <p:spPr>
          <a:xfrm>
            <a:off x="323850" y="2205038"/>
            <a:ext cx="3168650" cy="11525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latin typeface="Times New Roman" pitchFamily="18" charset="0"/>
                <a:cs typeface="Times New Roman" pitchFamily="18" charset="0"/>
              </a:rPr>
              <a:t>Основная общеобразовательная программа: ДО, НОО, ООО, СОО</a:t>
            </a:r>
          </a:p>
        </p:txBody>
      </p:sp>
      <p:sp>
        <p:nvSpPr>
          <p:cNvPr id="17" name="Блок-схема: альтернативный процесс 16"/>
          <p:cNvSpPr/>
          <p:nvPr/>
        </p:nvSpPr>
        <p:spPr>
          <a:xfrm>
            <a:off x="3749675" y="2205038"/>
            <a:ext cx="5143500" cy="1152525"/>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b="1" dirty="0"/>
          </a:p>
          <a:p>
            <a:pPr algn="ctr">
              <a:defRPr/>
            </a:pPr>
            <a:r>
              <a:rPr lang="ru-RU" b="1" dirty="0"/>
              <a:t>ФГОС НОО ОВЗ </a:t>
            </a:r>
          </a:p>
          <a:p>
            <a:pPr algn="ctr">
              <a:defRPr/>
            </a:pPr>
            <a:r>
              <a:rPr lang="ru-RU" dirty="0"/>
              <a:t>Адаптированная основная образовательная программа начального общего образования АООП НОО</a:t>
            </a:r>
          </a:p>
          <a:p>
            <a:pPr algn="ctr">
              <a:defRPr/>
            </a:pPr>
            <a:endParaRPr lang="ru-RU" dirty="0"/>
          </a:p>
        </p:txBody>
      </p:sp>
      <p:sp>
        <p:nvSpPr>
          <p:cNvPr id="19" name="Прямоугольник 18"/>
          <p:cNvSpPr/>
          <p:nvPr/>
        </p:nvSpPr>
        <p:spPr>
          <a:xfrm>
            <a:off x="179388" y="3644900"/>
            <a:ext cx="647700" cy="5762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АОП</a:t>
            </a:r>
          </a:p>
        </p:txBody>
      </p:sp>
      <p:sp>
        <p:nvSpPr>
          <p:cNvPr id="35" name="Прямоугольник 34"/>
          <p:cNvSpPr/>
          <p:nvPr/>
        </p:nvSpPr>
        <p:spPr>
          <a:xfrm>
            <a:off x="2124075" y="3525838"/>
            <a:ext cx="6840538" cy="9588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Варианты АООП НОО: </a:t>
            </a:r>
          </a:p>
          <a:p>
            <a:pPr algn="ctr">
              <a:defRPr/>
            </a:pPr>
            <a:r>
              <a:rPr lang="ru-RU" dirty="0"/>
              <a:t>1.1, 1.2, 2.1, 2.2, 3.1, 3.2, 4.1, 4.2, 5.1, 5.2, 6.1, 6.2, 7.1, 7.2, 8.1, 8.2</a:t>
            </a:r>
          </a:p>
        </p:txBody>
      </p:sp>
      <p:sp>
        <p:nvSpPr>
          <p:cNvPr id="40" name="Овал 39"/>
          <p:cNvSpPr/>
          <p:nvPr/>
        </p:nvSpPr>
        <p:spPr>
          <a:xfrm>
            <a:off x="333375" y="4959350"/>
            <a:ext cx="1223963" cy="7921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dirty="0"/>
              <a:t>СИПР</a:t>
            </a:r>
          </a:p>
        </p:txBody>
      </p:sp>
      <p:sp>
        <p:nvSpPr>
          <p:cNvPr id="77" name="Овал 76"/>
          <p:cNvSpPr/>
          <p:nvPr/>
        </p:nvSpPr>
        <p:spPr>
          <a:xfrm>
            <a:off x="7561263" y="4652963"/>
            <a:ext cx="1079500"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dirty="0"/>
              <a:t>СИПР</a:t>
            </a:r>
          </a:p>
        </p:txBody>
      </p:sp>
      <p:sp>
        <p:nvSpPr>
          <p:cNvPr id="78" name="Прямоугольник 77"/>
          <p:cNvSpPr/>
          <p:nvPr/>
        </p:nvSpPr>
        <p:spPr>
          <a:xfrm>
            <a:off x="1763713" y="4652963"/>
            <a:ext cx="5616575" cy="7191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АООП 1.3, 1.4, 2.3, </a:t>
            </a:r>
            <a:r>
              <a:rPr lang="ru-RU" dirty="0">
                <a:solidFill>
                  <a:srgbClr val="C00000"/>
                </a:solidFill>
              </a:rPr>
              <a:t>2.4</a:t>
            </a:r>
            <a:r>
              <a:rPr lang="ru-RU" dirty="0"/>
              <a:t>, 3.3, 3.4, 4.3, </a:t>
            </a:r>
            <a:r>
              <a:rPr lang="ru-RU" dirty="0">
                <a:solidFill>
                  <a:srgbClr val="C00000"/>
                </a:solidFill>
              </a:rPr>
              <a:t>4.4</a:t>
            </a:r>
            <a:r>
              <a:rPr lang="ru-RU" dirty="0"/>
              <a:t>,  6.3, 6.4, 8.3, 8.4</a:t>
            </a:r>
          </a:p>
        </p:txBody>
      </p:sp>
      <p:sp>
        <p:nvSpPr>
          <p:cNvPr id="95" name="Прямоугольник 94"/>
          <p:cNvSpPr/>
          <p:nvPr/>
        </p:nvSpPr>
        <p:spPr>
          <a:xfrm>
            <a:off x="179388" y="692150"/>
            <a:ext cx="8785225" cy="129698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b="1" dirty="0"/>
              <a:t>Общеобразовательная организация: </a:t>
            </a:r>
          </a:p>
          <a:p>
            <a:pPr algn="ctr">
              <a:defRPr/>
            </a:pPr>
            <a:r>
              <a:rPr lang="ru-RU" b="1" dirty="0"/>
              <a:t>ФГОС НОО, ФГОС  ООО, ФГОС СОО, ФГОС НОО ОВЗ, ФГОС О у/о</a:t>
            </a:r>
          </a:p>
        </p:txBody>
      </p:sp>
      <p:cxnSp>
        <p:nvCxnSpPr>
          <p:cNvPr id="101" name="Прямая со стрелкой 100"/>
          <p:cNvCxnSpPr/>
          <p:nvPr/>
        </p:nvCxnSpPr>
        <p:spPr>
          <a:xfrm flipH="1">
            <a:off x="287338" y="3357563"/>
            <a:ext cx="107950"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a:off x="1042988" y="3357563"/>
            <a:ext cx="215900" cy="1690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763713" y="5516563"/>
            <a:ext cx="6932612" cy="5746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Адаптированная основная общеобразовательная программа Варианты АООП: 1, 2</a:t>
            </a:r>
          </a:p>
        </p:txBody>
      </p:sp>
      <p:sp>
        <p:nvSpPr>
          <p:cNvPr id="34" name="Прямоугольник 33"/>
          <p:cNvSpPr/>
          <p:nvPr/>
        </p:nvSpPr>
        <p:spPr>
          <a:xfrm>
            <a:off x="3203575" y="6091238"/>
            <a:ext cx="4464050" cy="6746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ФГОС образования обучающихся с умственной отсталостью</a:t>
            </a:r>
          </a:p>
        </p:txBody>
      </p:sp>
      <p:cxnSp>
        <p:nvCxnSpPr>
          <p:cNvPr id="46" name="Прямая со стрелкой 45"/>
          <p:cNvCxnSpPr/>
          <p:nvPr/>
        </p:nvCxnSpPr>
        <p:spPr>
          <a:xfrm flipH="1">
            <a:off x="5867400" y="3357563"/>
            <a:ext cx="1444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10980738" y="220503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Прямая со стрелкой 2"/>
          <p:cNvCxnSpPr>
            <a:endCxn id="77" idx="5"/>
          </p:cNvCxnSpPr>
          <p:nvPr/>
        </p:nvCxnSpPr>
        <p:spPr>
          <a:xfrm flipH="1" flipV="1">
            <a:off x="8483600" y="5267325"/>
            <a:ext cx="157163" cy="249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78" idx="3"/>
            <a:endCxn id="77" idx="2"/>
          </p:cNvCxnSpPr>
          <p:nvPr/>
        </p:nvCxnSpPr>
        <p:spPr>
          <a:xfrm>
            <a:off x="7380288" y="5012532"/>
            <a:ext cx="1809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36283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017712"/>
            <a:ext cx="8631560" cy="4579639"/>
          </a:xfrm>
        </p:spPr>
        <p:txBody>
          <a:bodyPr/>
          <a:lstStyle/>
          <a:p>
            <a:pPr algn="just"/>
            <a:r>
              <a:rPr lang="ru-RU" sz="2000" dirty="0" smtClean="0"/>
              <a:t>необходимость дополнительного образования как открытого вариативного образования и его миссии наиболее полного обеспечения права человека на развитие и свободный выбор </a:t>
            </a:r>
            <a:r>
              <a:rPr lang="ru-RU" sz="2000" b="1" dirty="0" smtClean="0"/>
              <a:t>различных видов деятельности</a:t>
            </a:r>
            <a:r>
              <a:rPr lang="ru-RU" sz="2000" dirty="0" smtClean="0"/>
              <a:t>, в которых происходит личностное и профессиональное самоопределение детей и подростков.</a:t>
            </a:r>
          </a:p>
          <a:p>
            <a:pPr algn="just"/>
            <a:r>
              <a:rPr lang="ru-RU" sz="2000" b="1" dirty="0" err="1" smtClean="0"/>
              <a:t>социокультурная</a:t>
            </a:r>
            <a:r>
              <a:rPr lang="ru-RU" sz="2000" b="1" dirty="0" smtClean="0"/>
              <a:t> практика </a:t>
            </a:r>
            <a:r>
              <a:rPr lang="ru-RU" sz="2000" dirty="0" smtClean="0"/>
              <a:t>развития мотивации подрастающих поколений к познанию, творчеству, труду и спорту.</a:t>
            </a:r>
          </a:p>
          <a:p>
            <a:pPr algn="just"/>
            <a:r>
              <a:rPr lang="ru-RU" sz="2000" dirty="0" smtClean="0"/>
              <a:t>Образование становится не только средством освоения всеобщих норм, культурных образцов и интеграции в социум, но создает возможности для </a:t>
            </a:r>
            <a:r>
              <a:rPr lang="ru-RU" sz="2000" b="1" dirty="0" smtClean="0"/>
              <a:t>реализации фундаментального вектора процесса развития человека</a:t>
            </a:r>
            <a:r>
              <a:rPr lang="ru-RU" sz="2000" dirty="0" smtClean="0"/>
              <a:t>, поиска и обретения человеком самого себя.</a:t>
            </a:r>
            <a:endParaRPr lang="ru-RU" sz="2000" dirty="0"/>
          </a:p>
        </p:txBody>
      </p:sp>
      <p:sp>
        <p:nvSpPr>
          <p:cNvPr id="5" name="Заголовок 1"/>
          <p:cNvSpPr>
            <a:spLocks noGrp="1"/>
          </p:cNvSpPr>
          <p:nvPr>
            <p:ph type="title"/>
          </p:nvPr>
        </p:nvSpPr>
        <p:spPr/>
        <p:txBody>
          <a:bodyPr/>
          <a:lstStyle/>
          <a:p>
            <a:pPr algn="ctr"/>
            <a:r>
              <a:rPr lang="ru-RU" sz="2400" b="1" dirty="0" smtClean="0"/>
              <a:t>К О Н Ц Е П Ц И Я</a:t>
            </a:r>
            <a:br>
              <a:rPr lang="ru-RU" sz="2400" b="1" dirty="0" smtClean="0"/>
            </a:br>
            <a:r>
              <a:rPr lang="ru-RU" sz="2400" b="1" dirty="0" smtClean="0"/>
              <a:t>развития дополнительного образования детей</a:t>
            </a:r>
            <a:r>
              <a:rPr lang="ru-RU" b="1" dirty="0" smtClean="0"/>
              <a:t/>
            </a:r>
            <a:br>
              <a:rPr lang="ru-RU" b="1" dirty="0" smtClean="0"/>
            </a:br>
            <a:r>
              <a:rPr lang="ru-RU" sz="2000" dirty="0" smtClean="0"/>
              <a:t>4 сентября 2014 г. № 1726-р</a:t>
            </a:r>
            <a:endParaRPr lang="ru-RU" sz="2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smtClean="0"/>
              <a:t>К О Н Ц Е П Ц И Я</a:t>
            </a:r>
            <a:br>
              <a:rPr lang="ru-RU" sz="2400" b="1" dirty="0" smtClean="0"/>
            </a:br>
            <a:r>
              <a:rPr lang="ru-RU" sz="2400" b="1" dirty="0" smtClean="0"/>
              <a:t>развития дополнительного образования детей</a:t>
            </a:r>
            <a:br>
              <a:rPr lang="ru-RU" sz="2400" b="1" dirty="0" smtClean="0"/>
            </a:br>
            <a:r>
              <a:rPr lang="ru-RU" sz="2400" dirty="0" smtClean="0"/>
              <a:t>4 сентября 2014 г. № 1726-р</a:t>
            </a:r>
            <a:endParaRPr lang="ru-RU" sz="2400" dirty="0"/>
          </a:p>
        </p:txBody>
      </p:sp>
      <p:sp>
        <p:nvSpPr>
          <p:cNvPr id="3" name="Содержимое 2"/>
          <p:cNvSpPr>
            <a:spLocks noGrp="1"/>
          </p:cNvSpPr>
          <p:nvPr>
            <p:ph idx="1"/>
          </p:nvPr>
        </p:nvSpPr>
        <p:spPr>
          <a:xfrm>
            <a:off x="467544" y="2017713"/>
            <a:ext cx="8280920" cy="4114800"/>
          </a:xfrm>
        </p:spPr>
        <p:txBody>
          <a:bodyPr/>
          <a:lstStyle/>
          <a:p>
            <a:pPr algn="just"/>
            <a:r>
              <a:rPr lang="ru-RU" sz="2800" dirty="0" err="1" smtClean="0"/>
              <a:t>Допобразование</a:t>
            </a:r>
            <a:r>
              <a:rPr lang="ru-RU" sz="2800" dirty="0" smtClean="0"/>
              <a:t> направленно на обеспечение </a:t>
            </a:r>
            <a:r>
              <a:rPr lang="ru-RU" sz="2800" b="1" dirty="0" smtClean="0"/>
              <a:t>персонального жизнетворчества обучающихся в контексте позитивной социализации </a:t>
            </a:r>
            <a:r>
              <a:rPr lang="ru-RU" sz="2800" dirty="0" smtClean="0"/>
              <a:t>как здесь и сейчас, так и на перспективу в плане их социально-профессионального самоопределения, реализации личных жизненных замыслов и притязаний.</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err="1" smtClean="0"/>
              <a:t>Персонолизация</a:t>
            </a:r>
            <a:r>
              <a:rPr lang="ru-RU" sz="2800" b="1" dirty="0" smtClean="0"/>
              <a:t> дополнительного образования:</a:t>
            </a:r>
            <a:r>
              <a:rPr lang="ru-RU" dirty="0" smtClean="0"/>
              <a:t/>
            </a:r>
            <a:br>
              <a:rPr lang="ru-RU" dirty="0" smtClean="0"/>
            </a:br>
            <a:endParaRPr lang="ru-RU" dirty="0"/>
          </a:p>
        </p:txBody>
      </p:sp>
      <p:sp>
        <p:nvSpPr>
          <p:cNvPr id="3" name="Содержимое 2"/>
          <p:cNvSpPr>
            <a:spLocks noGrp="1"/>
          </p:cNvSpPr>
          <p:nvPr>
            <p:ph idx="1"/>
          </p:nvPr>
        </p:nvSpPr>
        <p:spPr>
          <a:xfrm>
            <a:off x="0" y="1700808"/>
            <a:ext cx="8955088" cy="5157192"/>
          </a:xfrm>
        </p:spPr>
        <p:txBody>
          <a:bodyPr/>
          <a:lstStyle/>
          <a:p>
            <a:pPr algn="just"/>
            <a:r>
              <a:rPr lang="ru-RU" sz="1800" dirty="0" smtClean="0"/>
              <a:t>участие в вариативных развивающих образовательных программах на основе добровольного выбора детей (семей) в соответствии с их интересами, склонностями и ценностями;</a:t>
            </a:r>
          </a:p>
          <a:p>
            <a:pPr algn="just"/>
            <a:r>
              <a:rPr lang="ru-RU" sz="1800" dirty="0" smtClean="0"/>
              <a:t>возможность выбора режима и темпа освоения образовательных программ, выстраивания индивидуальных образовательных траекторий (что имеет особое значение применительно к одаренным детям, </a:t>
            </a:r>
            <a:r>
              <a:rPr lang="ru-RU" sz="1800" b="1" dirty="0" smtClean="0"/>
              <a:t>детям с ограниченными возможностями здоровья);</a:t>
            </a:r>
          </a:p>
          <a:p>
            <a:pPr algn="just"/>
            <a:r>
              <a:rPr lang="ru-RU" sz="1800" dirty="0" smtClean="0"/>
              <a:t>право на пробы и ошибки, возможность смены образовательных программ, педагогов и организаций;</a:t>
            </a:r>
          </a:p>
          <a:p>
            <a:pPr algn="just"/>
            <a:r>
              <a:rPr lang="ru-RU" sz="1800" dirty="0" err="1" smtClean="0"/>
              <a:t>неформализованность</a:t>
            </a:r>
            <a:r>
              <a:rPr lang="ru-RU" sz="1800" dirty="0" smtClean="0"/>
              <a:t> содержания образования, организации образовательного процесса, уклада организаций дополнительного образования;</a:t>
            </a:r>
          </a:p>
          <a:p>
            <a:pPr algn="just"/>
            <a:r>
              <a:rPr lang="ru-RU" sz="1800" dirty="0" smtClean="0"/>
              <a:t>вариативный характер оценки образовательных результатов; тесная связь с практикой, ориентация на создание конкретного персонального продукта и его публичную презентацию;</a:t>
            </a:r>
          </a:p>
          <a:p>
            <a:pPr algn="just"/>
            <a:r>
              <a:rPr lang="ru-RU" sz="1800" dirty="0" smtClean="0"/>
              <a:t>разновозрастный характер объединений; возможность выбрать себе педагога, наставника, тренера. </a:t>
            </a:r>
          </a:p>
          <a:p>
            <a:pPr algn="just"/>
            <a:endParaRPr lang="ru-RU" sz="1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Расширение спектра дополнительных общеобразовательных программ предполагает:</a:t>
            </a:r>
          </a:p>
        </p:txBody>
      </p:sp>
      <p:sp>
        <p:nvSpPr>
          <p:cNvPr id="3" name="Содержимое 2"/>
          <p:cNvSpPr>
            <a:spLocks noGrp="1"/>
          </p:cNvSpPr>
          <p:nvPr>
            <p:ph idx="1"/>
          </p:nvPr>
        </p:nvSpPr>
        <p:spPr>
          <a:xfrm>
            <a:off x="0" y="1844824"/>
            <a:ext cx="8955088" cy="5013176"/>
          </a:xfrm>
        </p:spPr>
        <p:txBody>
          <a:bodyPr/>
          <a:lstStyle/>
          <a:p>
            <a:pPr algn="just"/>
            <a:r>
              <a:rPr lang="ru-RU" sz="2400" dirty="0" smtClean="0"/>
              <a:t>разработку и реализацию модели </a:t>
            </a:r>
            <a:r>
              <a:rPr lang="ru-RU" sz="2400" dirty="0" err="1" smtClean="0"/>
              <a:t>разноуровневых</a:t>
            </a:r>
            <a:r>
              <a:rPr lang="ru-RU" sz="2400" dirty="0" smtClean="0"/>
              <a:t> дополнительных </a:t>
            </a:r>
            <a:r>
              <a:rPr lang="ru-RU" sz="2400" b="1" dirty="0" err="1" smtClean="0"/>
              <a:t>предпрофессиональных</a:t>
            </a:r>
            <a:r>
              <a:rPr lang="ru-RU" sz="2400" dirty="0" smtClean="0"/>
              <a:t> программ;</a:t>
            </a:r>
          </a:p>
          <a:p>
            <a:pPr algn="just"/>
            <a:r>
              <a:rPr lang="ru-RU" sz="2400" dirty="0" smtClean="0"/>
              <a:t>разработку и внедрение </a:t>
            </a:r>
            <a:r>
              <a:rPr lang="ru-RU" sz="2400" b="1" dirty="0" smtClean="0"/>
              <a:t>адаптированных дополнительных общеобразовательных программ</a:t>
            </a:r>
            <a:r>
              <a:rPr lang="ru-RU" sz="2400" dirty="0" smtClean="0"/>
              <a:t>, способствующих социально-психологической реабилитации детей с ограниченными возможностями здоровья, детей-инвалидов с учетом их особых образовательных потребностей;</a:t>
            </a:r>
          </a:p>
          <a:p>
            <a:pPr algn="just"/>
            <a:r>
              <a:rPr lang="ru-RU" sz="2400" dirty="0" smtClean="0"/>
              <a:t>внедрение механизмов </a:t>
            </a:r>
            <a:r>
              <a:rPr lang="ru-RU" sz="2400" b="1" dirty="0" smtClean="0"/>
              <a:t>адресной поддержки педагогов дополнительного образования</a:t>
            </a:r>
            <a:r>
              <a:rPr lang="ru-RU" sz="2400" dirty="0" smtClean="0"/>
              <a:t>, работающих с талантливыми детьми, детьми, находящимися в трудной жизненной ситуации, детьми с ограниченными возможностями здоровья;</a:t>
            </a:r>
          </a:p>
          <a:p>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150938" y="188639"/>
            <a:ext cx="7793037" cy="1487761"/>
          </a:xfrm>
        </p:spPr>
        <p:txBody>
          <a:bodyPr/>
          <a:lstStyle/>
          <a:p>
            <a:r>
              <a:rPr lang="ru-RU" sz="1800" dirty="0" smtClean="0"/>
              <a:t/>
            </a:r>
            <a:br>
              <a:rPr lang="ru-RU" sz="1800" dirty="0" smtClean="0"/>
            </a:br>
            <a:r>
              <a:rPr lang="ru-RU" sz="1800" b="1" dirty="0"/>
              <a:t>Федеральный закон от 29.12.2012 N 273-ФЗ</a:t>
            </a:r>
            <a:br>
              <a:rPr lang="ru-RU" sz="1800" b="1" dirty="0"/>
            </a:br>
            <a:r>
              <a:rPr lang="ru-RU" sz="1800" b="1" dirty="0"/>
              <a:t>(ред. от 23.07.2013)  </a:t>
            </a:r>
            <a:r>
              <a:rPr lang="ru-RU" sz="1800" b="1" dirty="0" smtClean="0"/>
              <a:t>«Об </a:t>
            </a:r>
            <a:r>
              <a:rPr lang="ru-RU" sz="1800" b="1" dirty="0"/>
              <a:t>образовании в Российской </a:t>
            </a:r>
            <a:r>
              <a:rPr lang="ru-RU" sz="1800" b="1" dirty="0" smtClean="0"/>
              <a:t>Федерации»</a:t>
            </a:r>
            <a:r>
              <a:rPr lang="ru-RU" sz="1800" b="1" dirty="0"/>
              <a:t/>
            </a:r>
            <a:br>
              <a:rPr lang="ru-RU" sz="1800" b="1" dirty="0"/>
            </a:br>
            <a:r>
              <a:rPr lang="ru-RU" sz="1800" b="1" dirty="0"/>
              <a:t>Статья 2. Основные понятия, используемые в настоящем Федеральном законе</a:t>
            </a:r>
            <a:endParaRPr lang="ru-RU" sz="1800" dirty="0" smtClean="0"/>
          </a:p>
        </p:txBody>
      </p:sp>
      <p:sp>
        <p:nvSpPr>
          <p:cNvPr id="4099" name="Содержимое 2"/>
          <p:cNvSpPr>
            <a:spLocks noGrp="1"/>
          </p:cNvSpPr>
          <p:nvPr>
            <p:ph idx="1"/>
          </p:nvPr>
        </p:nvSpPr>
        <p:spPr>
          <a:xfrm>
            <a:off x="179388" y="1916113"/>
            <a:ext cx="8775700" cy="4681537"/>
          </a:xfrm>
        </p:spPr>
        <p:txBody>
          <a:bodyPr/>
          <a:lstStyle/>
          <a:p>
            <a:pPr marL="0" indent="0" algn="just">
              <a:buFont typeface="Wingdings" pitchFamily="2" charset="2"/>
              <a:buNone/>
              <a:defRPr/>
            </a:pPr>
            <a:r>
              <a:rPr lang="ru-RU" sz="1600" dirty="0" smtClean="0"/>
              <a:t>4) </a:t>
            </a:r>
            <a:r>
              <a:rPr lang="ru-RU" sz="1600" b="1" dirty="0" smtClean="0"/>
              <a:t>уровень образования </a:t>
            </a:r>
            <a:r>
              <a:rPr lang="ru-RU" sz="1600" dirty="0" smtClean="0"/>
              <a:t>- завершенный цикл образования, характеризующийся определенной единой </a:t>
            </a:r>
            <a:r>
              <a:rPr lang="ru-RU" sz="1600" b="1" dirty="0" smtClean="0"/>
              <a:t>совокупностью требований</a:t>
            </a:r>
            <a:r>
              <a:rPr lang="ru-RU" sz="1600" dirty="0" smtClean="0"/>
              <a:t>;</a:t>
            </a:r>
          </a:p>
          <a:p>
            <a:pPr marL="0" indent="0" algn="just">
              <a:buFont typeface="Wingdings" pitchFamily="2" charset="2"/>
              <a:buNone/>
              <a:defRPr/>
            </a:pPr>
            <a:r>
              <a:rPr lang="ru-RU" sz="1600" dirty="0" smtClean="0"/>
              <a:t>6) федеральный государственный образовательный стандарт - </a:t>
            </a:r>
            <a:r>
              <a:rPr lang="ru-RU" sz="1600" b="1" dirty="0" smtClean="0"/>
              <a:t>совокупность обязательных требований</a:t>
            </a:r>
            <a:r>
              <a:rPr lang="ru-RU" sz="1600" dirty="0" smtClean="0"/>
              <a:t> к образованию определенного уровня…..;</a:t>
            </a:r>
          </a:p>
          <a:p>
            <a:pPr marL="0" indent="0" algn="just">
              <a:buFont typeface="Wingdings" pitchFamily="2" charset="2"/>
              <a:buNone/>
              <a:defRPr/>
            </a:pPr>
            <a:r>
              <a:rPr lang="ru-RU" sz="1600" dirty="0" smtClean="0"/>
              <a:t>9) </a:t>
            </a:r>
            <a:r>
              <a:rPr lang="ru-RU" sz="1600" b="1" dirty="0" smtClean="0"/>
              <a:t>образовательная программа </a:t>
            </a:r>
            <a:r>
              <a:rPr lang="ru-RU" sz="1600" dirty="0" smtClean="0"/>
              <a:t>- комплекс основных характеристик образования (объем, содержание, планируемые результаты), организационно-педагогических условий и в случаях, предусмотренных настоящим Федеральным законом, форм аттестации,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а также оценочных и методических материалов;</a:t>
            </a:r>
          </a:p>
          <a:p>
            <a:pPr marL="0" indent="0" algn="just">
              <a:buFont typeface="Wingdings" pitchFamily="2" charset="2"/>
              <a:buNone/>
              <a:defRPr/>
            </a:pPr>
            <a:r>
              <a:rPr lang="ru-RU" sz="1600" dirty="0" smtClean="0"/>
              <a:t>10) </a:t>
            </a:r>
            <a:r>
              <a:rPr lang="ru-RU" sz="1600" b="1" dirty="0" smtClean="0"/>
              <a:t>примерная основная образовательная программа </a:t>
            </a:r>
            <a:r>
              <a:rPr lang="ru-RU" sz="1600" dirty="0" smtClean="0"/>
              <a:t>- учебно-методическая документация (примерный учебный план, примерный календарный учебный график, примерные рабочие программы учебных предметов, курсов, дисциплин (модулей), иных компонентов), определяющая рекомендуемые объем и содержание образования определенного уровня и (или) определенной направленности, планируемые результаты освоения образовательной программы, примерные условия образовательной деятельности, включая примерные расчеты нормативных затрат оказания государственных услуг по реализации образовательной программы;</a:t>
            </a:r>
          </a:p>
          <a:p>
            <a:pPr>
              <a:defRPr/>
            </a:pPr>
            <a:endParaRPr lang="ru-RU" sz="2000" dirty="0" smtClean="0"/>
          </a:p>
          <a:p>
            <a:pPr>
              <a:defRPr/>
            </a:pPr>
            <a:endParaRPr lang="ru-RU" sz="2000" dirty="0" smtClean="0"/>
          </a:p>
        </p:txBody>
      </p:sp>
    </p:spTree>
    <p:extLst>
      <p:ext uri="{BB962C8B-B14F-4D97-AF65-F5344CB8AC3E}">
        <p14:creationId xmlns="" xmlns:p14="http://schemas.microsoft.com/office/powerpoint/2010/main" val="39282074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Совершенствование финансово-экономических механизмов развития дополнительного образования предполагает:</a:t>
            </a:r>
            <a:r>
              <a:rPr lang="ru-RU" sz="2800" b="1" dirty="0" smtClean="0"/>
              <a:t/>
            </a:r>
            <a:br>
              <a:rPr lang="ru-RU" sz="2800" b="1" dirty="0" smtClean="0"/>
            </a:br>
            <a:endParaRPr lang="ru-RU" sz="2800" b="1" dirty="0"/>
          </a:p>
        </p:txBody>
      </p:sp>
      <p:sp>
        <p:nvSpPr>
          <p:cNvPr id="3" name="Содержимое 2"/>
          <p:cNvSpPr>
            <a:spLocks noGrp="1"/>
          </p:cNvSpPr>
          <p:nvPr>
            <p:ph idx="1"/>
          </p:nvPr>
        </p:nvSpPr>
        <p:spPr>
          <a:xfrm>
            <a:off x="251520" y="2017712"/>
            <a:ext cx="8703568" cy="4840287"/>
          </a:xfrm>
        </p:spPr>
        <p:txBody>
          <a:bodyPr/>
          <a:lstStyle/>
          <a:p>
            <a:pPr algn="just"/>
            <a:r>
              <a:rPr lang="ru-RU" sz="2400" dirty="0" smtClean="0"/>
              <a:t>развитие механизмов финансового обеспечения дополнительных общеобразовательных программ на основе </a:t>
            </a:r>
            <a:r>
              <a:rPr lang="ru-RU" sz="2400" dirty="0" err="1" smtClean="0"/>
              <a:t>нормативно-подушевого</a:t>
            </a:r>
            <a:r>
              <a:rPr lang="ru-RU" sz="2400" dirty="0" smtClean="0"/>
              <a:t> финансирования организаций различных форм собственности и ведомственной подчиненности, в том числе внедрение методики определения численности обучающихся, финансируемых за счет бюджетных средств (по дополнительным </a:t>
            </a:r>
            <a:r>
              <a:rPr lang="ru-RU" sz="2400" dirty="0" err="1" smtClean="0"/>
              <a:t>предпрофессиональным</a:t>
            </a:r>
            <a:r>
              <a:rPr lang="ru-RU" sz="2400" dirty="0" smtClean="0"/>
              <a:t> и </a:t>
            </a:r>
            <a:r>
              <a:rPr lang="ru-RU" sz="2400" dirty="0" err="1" smtClean="0"/>
              <a:t>общеразвивающим</a:t>
            </a:r>
            <a:r>
              <a:rPr lang="ru-RU" sz="2400" dirty="0" smtClean="0"/>
              <a:t> программам для </a:t>
            </a:r>
            <a:r>
              <a:rPr lang="ru-RU" sz="2400" b="1" dirty="0" smtClean="0"/>
              <a:t>детей с ограниченными возможностями здоровья</a:t>
            </a:r>
            <a:r>
              <a:rPr lang="ru-RU" sz="2400" dirty="0" smtClean="0"/>
              <a:t>, детей, находящихся в трудной жизненной ситуации и др.), в музыкальных школах, школах искусств и спортивных школах;</a:t>
            </a:r>
          </a:p>
          <a:p>
            <a:pPr algn="just"/>
            <a:endParaRPr lang="ru-RU"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Реализация Концепции обеспечит к 2020 году следующие результаты:</a:t>
            </a:r>
          </a:p>
          <a:p>
            <a:r>
              <a:rPr lang="ru-RU" dirty="0" smtClean="0"/>
              <a:t>дополнительными общеобразовательными программами охвачено не менее 75 процентов детей в возрасте от 5 до 18 лет;</a:t>
            </a:r>
          </a:p>
          <a:p>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chemeClr val="tx1"/>
                </a:solidFill>
                <a:latin typeface="+mj-lt"/>
                <a:ea typeface="+mj-ea"/>
                <a:cs typeface="+mj-cs"/>
              </a:rPr>
              <a:t>Программа внеурочной деятельности предполагает следующие направления:</a:t>
            </a:r>
            <a:endParaRPr lang="ru-RU" sz="2800" b="1" dirty="0"/>
          </a:p>
        </p:txBody>
      </p:sp>
      <p:sp>
        <p:nvSpPr>
          <p:cNvPr id="3" name="Содержимое 2"/>
          <p:cNvSpPr>
            <a:spLocks noGrp="1"/>
          </p:cNvSpPr>
          <p:nvPr>
            <p:ph idx="1"/>
          </p:nvPr>
        </p:nvSpPr>
        <p:spPr>
          <a:xfrm>
            <a:off x="611560" y="2017713"/>
            <a:ext cx="8343528" cy="4114800"/>
          </a:xfrm>
        </p:spPr>
        <p:txBody>
          <a:bodyPr/>
          <a:lstStyle/>
          <a:p>
            <a:pPr algn="just"/>
            <a:r>
              <a:rPr lang="ru-RU" sz="2800" dirty="0" smtClean="0">
                <a:solidFill>
                  <a:schemeClr val="tx1"/>
                </a:solidFill>
                <a:latin typeface="+mn-lt"/>
                <a:ea typeface="+mn-ea"/>
                <a:cs typeface="+mn-cs"/>
              </a:rPr>
              <a:t>спортивно-оздоровительное, нравственное, социальное, общекультурное в таких формах, как индивидуальные и групповые занятия, экскурсии, кружки, секции, соревнования, общественно полезные практики и другие.</a:t>
            </a:r>
          </a:p>
          <a:p>
            <a:pPr algn="just">
              <a:buNone/>
            </a:pPr>
            <a:r>
              <a:rPr lang="ru-RU" sz="2800" dirty="0" smtClean="0">
                <a:solidFill>
                  <a:schemeClr val="tx1"/>
                </a:solidFill>
                <a:latin typeface="+mn-lt"/>
                <a:ea typeface="+mn-ea"/>
                <a:cs typeface="+mn-cs"/>
              </a:rPr>
              <a:t>   Организация самостоятельно разрабатывает и утверждает программу внеурочной деятельности.</a:t>
            </a:r>
          </a:p>
          <a:p>
            <a:endParaRPr lang="ru-RU"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800" b="1" dirty="0" smtClean="0"/>
              <a:t/>
            </a:r>
            <a:br>
              <a:rPr lang="ru-RU" sz="1800" b="1" dirty="0" smtClean="0"/>
            </a:br>
            <a:r>
              <a:rPr lang="ru-RU" b="1" dirty="0" smtClean="0"/>
              <a:t/>
            </a:r>
            <a:br>
              <a:rPr lang="ru-RU" b="1" dirty="0" smtClean="0"/>
            </a:br>
            <a:r>
              <a:rPr lang="ru-RU" sz="2000" b="1" dirty="0" smtClean="0"/>
              <a:t>«</a:t>
            </a:r>
            <a:r>
              <a:rPr lang="ru-RU" sz="1800" b="1" dirty="0" smtClean="0"/>
              <a:t>Об утверждении Порядка организации и осуществления образовательной деятельности по дополнительным общеобразовательным программам»</a:t>
            </a:r>
            <a:br>
              <a:rPr lang="ru-RU" sz="1800" b="1" dirty="0" smtClean="0"/>
            </a:br>
            <a:r>
              <a:rPr lang="ru-RU" sz="1800" b="1" dirty="0" smtClean="0"/>
              <a:t>Приказ </a:t>
            </a:r>
            <a:r>
              <a:rPr lang="ru-RU" sz="1800" b="1" dirty="0" err="1" smtClean="0"/>
              <a:t>Минобрнауки</a:t>
            </a:r>
            <a:r>
              <a:rPr lang="ru-RU" sz="1800" b="1" dirty="0" smtClean="0"/>
              <a:t> России от 29 августа 2013 г. N 1008 </a:t>
            </a:r>
            <a:endParaRPr lang="ru-RU" sz="1800" dirty="0"/>
          </a:p>
        </p:txBody>
      </p:sp>
      <p:sp>
        <p:nvSpPr>
          <p:cNvPr id="3" name="Содержимое 2"/>
          <p:cNvSpPr>
            <a:spLocks noGrp="1"/>
          </p:cNvSpPr>
          <p:nvPr>
            <p:ph idx="1"/>
          </p:nvPr>
        </p:nvSpPr>
        <p:spPr>
          <a:xfrm>
            <a:off x="467544" y="2017713"/>
            <a:ext cx="8487544" cy="4114800"/>
          </a:xfrm>
        </p:spPr>
        <p:txBody>
          <a:bodyPr/>
          <a:lstStyle/>
          <a:p>
            <a:pPr algn="just"/>
            <a:r>
              <a:rPr lang="ru-RU" sz="1800" dirty="0" smtClean="0"/>
              <a:t>1. Порядок организации и осуществления образовательной деятельности по дополнительным общеобразовательным программам (далее - Порядок) регулирует организацию и осуществление образовательной деятельности по дополнительным общеобразовательным программам, в том числе особенности организации образовательной деятельности для учащихся с ограниченными возможностями здоровья, детей-инвалидов и инвалидов.</a:t>
            </a:r>
          </a:p>
          <a:p>
            <a:pPr algn="just"/>
            <a:r>
              <a:rPr lang="ru-RU" sz="1800" dirty="0" smtClean="0"/>
              <a:t>7. Организации, осуществляющие образовательную деятельность, организуют образовательный процесс в соответствии с индивидуальными учебными планами в объединениях по интересам, сформированных в группы учащихся одного возраста или разных возрастных категорий (разновозрастные группы), являющиеся основным составом объединения (например, клубы, секции, кружки, лаборатории, студии, оркестры, творческие коллективы, ансамбли, театры) (далее - объединения), а также индивидуально.</a:t>
            </a:r>
            <a:endParaRPr lang="ru-RU" sz="1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2017713"/>
            <a:ext cx="8631560" cy="4114800"/>
          </a:xfrm>
        </p:spPr>
        <p:txBody>
          <a:bodyPr/>
          <a:lstStyle/>
          <a:p>
            <a:pPr algn="just"/>
            <a:r>
              <a:rPr lang="ru-RU" sz="1600" dirty="0" smtClean="0"/>
              <a:t>16. При реализации дополнительных общеобразовательных программ могут предусматриваться как аудиторные, так и внеаудиторные (самостоятельные) занятия, которые проводятся по группам или индивидуально.</a:t>
            </a:r>
          </a:p>
          <a:p>
            <a:pPr algn="just"/>
            <a:r>
              <a:rPr lang="ru-RU" sz="1600" dirty="0" smtClean="0"/>
              <a:t>17. Организации, осуществляющие образовательную деятельность, определяют формы аудиторных занятий, а также формы, порядок и периодичность проведения промежуточной аттестации учащихся.</a:t>
            </a:r>
          </a:p>
          <a:p>
            <a:pPr algn="just"/>
            <a:r>
              <a:rPr lang="ru-RU" sz="1600" dirty="0" smtClean="0"/>
              <a:t>18. </a:t>
            </a:r>
            <a:r>
              <a:rPr lang="ru-RU" sz="1600" b="1" dirty="0" smtClean="0"/>
              <a:t>Для учащихся с ограниченными возможностями здоровья, детей-инвалидов, инвалидов организации, осуществляющие образовательную деятельность, организуют образовательный процесс по дополнительным общеобразовательным программам с учетом особенностей психофизического развития указанных категорий учащихся.</a:t>
            </a:r>
          </a:p>
          <a:p>
            <a:pPr algn="just"/>
            <a:r>
              <a:rPr lang="ru-RU" sz="1600" dirty="0" smtClean="0"/>
              <a:t>Организации, осуществляющие образовательную деятельность, должны создать специальные условия, без которых невозможно или затруднено освоение дополнительных общеобразовательных программ указанными категориями учащихся в соответствии с заключением </a:t>
            </a:r>
            <a:r>
              <a:rPr lang="ru-RU" sz="1600" dirty="0" err="1" smtClean="0"/>
              <a:t>психолого-медико-педагогической</a:t>
            </a:r>
            <a:r>
              <a:rPr lang="ru-RU" sz="1600" dirty="0" smtClean="0"/>
              <a:t> комиссии и индивидуальной программой реабилитации ребенка-инвалида и инвалида.</a:t>
            </a:r>
          </a:p>
          <a:p>
            <a:endParaRPr lang="ru-RU" sz="1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Сроки обучения</a:t>
            </a:r>
            <a:endParaRPr lang="ru-RU" sz="3200" b="1" dirty="0"/>
          </a:p>
        </p:txBody>
      </p:sp>
      <p:sp>
        <p:nvSpPr>
          <p:cNvPr id="3" name="Содержимое 2"/>
          <p:cNvSpPr>
            <a:spLocks noGrp="1"/>
          </p:cNvSpPr>
          <p:nvPr>
            <p:ph idx="1"/>
          </p:nvPr>
        </p:nvSpPr>
        <p:spPr>
          <a:xfrm>
            <a:off x="251520" y="2017712"/>
            <a:ext cx="8703568" cy="4435623"/>
          </a:xfrm>
        </p:spPr>
        <p:txBody>
          <a:bodyPr/>
          <a:lstStyle/>
          <a:p>
            <a:pPr algn="just"/>
            <a:r>
              <a:rPr lang="ru-RU" sz="2400" dirty="0" smtClean="0"/>
              <a:t>Сроки обучения по дополнительным </a:t>
            </a:r>
            <a:r>
              <a:rPr lang="ru-RU" sz="2400" dirty="0" err="1" smtClean="0"/>
              <a:t>общеразвивающим</a:t>
            </a:r>
            <a:r>
              <a:rPr lang="ru-RU" sz="2400" dirty="0" smtClean="0"/>
              <a:t> программам и дополнительным </a:t>
            </a:r>
            <a:r>
              <a:rPr lang="ru-RU" sz="2400" dirty="0" err="1" smtClean="0"/>
              <a:t>предпрофессиональным</a:t>
            </a:r>
            <a:r>
              <a:rPr lang="ru-RU" sz="2400" dirty="0" smtClean="0"/>
              <a:t> программам для учащихся с ограниченными возможностями здоровья, детей-инвалидов и инвалидов могут быть увеличены с учетом особенностей их психофизического развития в соответствии с заключением </a:t>
            </a:r>
            <a:r>
              <a:rPr lang="ru-RU" sz="2400" dirty="0" err="1" smtClean="0"/>
              <a:t>психолого-медико-педагогической</a:t>
            </a:r>
            <a:r>
              <a:rPr lang="ru-RU" sz="2400" dirty="0" smtClean="0"/>
              <a:t> комиссии - для учащихся с ограниченными возможностями здоровья, а также в соответствии с индивидуальной программой реабилитации - для учащихся детей-инвалидов и инвалидов.</a:t>
            </a:r>
          </a:p>
          <a:p>
            <a:endParaRPr lang="ru-RU"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t/>
            </a:r>
            <a:br>
              <a:rPr lang="ru-RU" sz="2000" dirty="0" smtClean="0"/>
            </a:br>
            <a:r>
              <a:rPr lang="ru-RU" sz="2000" b="1" dirty="0" smtClean="0"/>
              <a:t> 19. В целях доступности получения дополнительного образования учащимися с ограниченными возможностями здоровья, детьми-инвалидами и инвалидами организации, осуществляющие образовательную деятельность, обеспечивают:</a:t>
            </a:r>
            <a:endParaRPr lang="ru-RU" sz="2000" dirty="0"/>
          </a:p>
        </p:txBody>
      </p:sp>
      <p:sp>
        <p:nvSpPr>
          <p:cNvPr id="3" name="Содержимое 2"/>
          <p:cNvSpPr>
            <a:spLocks noGrp="1"/>
          </p:cNvSpPr>
          <p:nvPr>
            <p:ph idx="1"/>
          </p:nvPr>
        </p:nvSpPr>
        <p:spPr>
          <a:xfrm>
            <a:off x="251520" y="2017712"/>
            <a:ext cx="8703568" cy="4507631"/>
          </a:xfrm>
        </p:spPr>
        <p:txBody>
          <a:bodyPr/>
          <a:lstStyle/>
          <a:p>
            <a:r>
              <a:rPr lang="ru-RU" sz="1600" dirty="0" smtClean="0"/>
              <a:t>а) для учащихся с ограниченными возможностями здоровья </a:t>
            </a:r>
            <a:r>
              <a:rPr lang="ru-RU" sz="1600" b="1" dirty="0" smtClean="0"/>
              <a:t>по зрению</a:t>
            </a:r>
            <a:r>
              <a:rPr lang="ru-RU" sz="1600" dirty="0" smtClean="0"/>
              <a:t>:</a:t>
            </a:r>
          </a:p>
          <a:p>
            <a:r>
              <a:rPr lang="ru-RU" sz="1600" dirty="0" smtClean="0"/>
              <a:t>адаптацию официальных сайтов организаций, осуществляющих образовательную деятельность, в сети Интернет с учетом особых потребностей инвалидов по зрению с приведением их к международному стандарту доступности </a:t>
            </a:r>
            <a:r>
              <a:rPr lang="ru-RU" sz="1600" dirty="0" err="1" smtClean="0"/>
              <a:t>веб-контента</a:t>
            </a:r>
            <a:r>
              <a:rPr lang="ru-RU" sz="1600" dirty="0" smtClean="0"/>
              <a:t> и </a:t>
            </a:r>
            <a:r>
              <a:rPr lang="ru-RU" sz="1600" dirty="0" err="1" smtClean="0"/>
              <a:t>веб-сервисов</a:t>
            </a:r>
            <a:r>
              <a:rPr lang="ru-RU" sz="1600" dirty="0" smtClean="0"/>
              <a:t> (WCAG);</a:t>
            </a:r>
          </a:p>
          <a:p>
            <a:r>
              <a:rPr lang="ru-RU" sz="1600" dirty="0" smtClean="0"/>
              <a:t>размещение в доступных для учащихся, являющихся слепыми или слабовидящими, местах и в адаптированной форме (с учетом их особых потребностей) справочной информации о расписании лекций, учебных занятий (должна быть выполнена крупным (высота прописных букв не менее 7,5 см) рельефно-контрастным шрифтом (на белом или жёлтом фоне) и продублирована шрифтом Брайля);</a:t>
            </a:r>
          </a:p>
          <a:p>
            <a:r>
              <a:rPr lang="ru-RU" sz="1600" dirty="0" smtClean="0"/>
              <a:t>присутствие ассистента, оказывающего учащемуся необходимую помощь;</a:t>
            </a:r>
          </a:p>
          <a:p>
            <a:r>
              <a:rPr lang="ru-RU" sz="1600" dirty="0" smtClean="0"/>
              <a:t>обеспечение выпуска альтернативных форматов печатных материалов (крупный шрифт или </a:t>
            </a:r>
            <a:r>
              <a:rPr lang="ru-RU" sz="1600" dirty="0" err="1" smtClean="0"/>
              <a:t>аудиофайлы</a:t>
            </a:r>
            <a:r>
              <a:rPr lang="ru-RU" sz="1600" dirty="0" smtClean="0"/>
              <a:t>);</a:t>
            </a:r>
          </a:p>
          <a:p>
            <a:r>
              <a:rPr lang="ru-RU" sz="1600" dirty="0" smtClean="0"/>
              <a:t>обеспечение доступа учащегося, являющегося слепым и использующего собаку-поводыря, к зданию организации, осуществляющей образовательную деятельность, располагающего местом для размещения собаки-поводыря в часы обучения самого учащегося;</a:t>
            </a:r>
          </a:p>
          <a:p>
            <a:endParaRPr lang="ru-RU"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б) для учащихся с ограниченными возможностями здоровья по слуху:</a:t>
            </a:r>
            <a:r>
              <a:rPr lang="ru-RU" dirty="0" smtClean="0"/>
              <a:t/>
            </a:r>
            <a:br>
              <a:rPr lang="ru-RU" dirty="0" smtClean="0"/>
            </a:br>
            <a:endParaRPr lang="ru-RU" dirty="0"/>
          </a:p>
        </p:txBody>
      </p:sp>
      <p:sp>
        <p:nvSpPr>
          <p:cNvPr id="3" name="Содержимое 2"/>
          <p:cNvSpPr>
            <a:spLocks noGrp="1"/>
          </p:cNvSpPr>
          <p:nvPr>
            <p:ph idx="1"/>
          </p:nvPr>
        </p:nvSpPr>
        <p:spPr>
          <a:xfrm>
            <a:off x="395536" y="2017712"/>
            <a:ext cx="8559552" cy="4507631"/>
          </a:xfrm>
        </p:spPr>
        <p:txBody>
          <a:bodyPr/>
          <a:lstStyle/>
          <a:p>
            <a:pPr algn="just"/>
            <a:r>
              <a:rPr lang="ru-RU" sz="2000" dirty="0" smtClean="0">
                <a:latin typeface="Times New Roman" pitchFamily="18" charset="0"/>
                <a:cs typeface="Times New Roman" pitchFamily="18" charset="0"/>
              </a:rPr>
              <a:t>дублирование звуковой справочной информации о расписании учебных занятий визуальной (установка мониторов с возможностью трансляции субтитров (мониторы, их размеры и количество необходимо определять с учетом размеров помещения);</a:t>
            </a:r>
          </a:p>
          <a:p>
            <a:pPr algn="just"/>
            <a:r>
              <a:rPr lang="ru-RU" sz="2000" dirty="0" smtClean="0">
                <a:latin typeface="Times New Roman" pitchFamily="18" charset="0"/>
                <a:cs typeface="Times New Roman" pitchFamily="18" charset="0"/>
              </a:rPr>
              <a:t>обеспечение надлежащими звуковыми средствами воспроизведения информации;</a:t>
            </a:r>
          </a:p>
          <a:p>
            <a:pPr algn="just"/>
            <a:r>
              <a:rPr lang="ru-RU" sz="2000" dirty="0" smtClean="0">
                <a:latin typeface="Times New Roman" pitchFamily="18" charset="0"/>
                <a:cs typeface="Times New Roman" pitchFamily="18" charset="0"/>
              </a:rPr>
              <a:t>в) для учащихся, имеющих нарушения опорно-двигательного аппарата: материально-технические условия должны обеспечивать возможность беспрепятственного доступа учащихся в учебные помещения, столовые, туалетные и другие помещения организации, осуществляющей образовательную деятельность, а также их пребывания в указанных помещениях (наличие пандусов, поручней, расширенных дверных проемов, лифтов, локальное понижение стоек-барьеров до высоты не более 0,8 м; наличие специальных кресел и других приспособлений).</a:t>
            </a:r>
          </a:p>
          <a:p>
            <a:endParaRPr lang="ru-RU"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dirty="0" smtClean="0"/>
              <a:t/>
            </a:r>
            <a:br>
              <a:rPr lang="ru-RU" dirty="0" smtClean="0"/>
            </a:br>
            <a:r>
              <a:rPr lang="ru-RU" sz="2000" b="1" dirty="0" smtClean="0"/>
              <a:t> 20. Численный состав объединения может быть уменьшен при включении в него учащихся с ограниченными возможностями здоровья и (или) детей-инвалидов, инвалидов.</a:t>
            </a:r>
            <a:endParaRPr lang="ru-RU" sz="2000" b="1" dirty="0"/>
          </a:p>
        </p:txBody>
      </p:sp>
      <p:sp>
        <p:nvSpPr>
          <p:cNvPr id="3" name="Содержимое 2"/>
          <p:cNvSpPr>
            <a:spLocks noGrp="1"/>
          </p:cNvSpPr>
          <p:nvPr>
            <p:ph idx="1"/>
          </p:nvPr>
        </p:nvSpPr>
        <p:spPr>
          <a:xfrm>
            <a:off x="395536" y="2017713"/>
            <a:ext cx="8559552" cy="4114800"/>
          </a:xfrm>
        </p:spPr>
        <p:txBody>
          <a:bodyPr/>
          <a:lstStyle/>
          <a:p>
            <a:pPr algn="just"/>
            <a:r>
              <a:rPr lang="ru-RU" sz="2400" dirty="0" smtClean="0"/>
              <a:t>Численность учащихся с ограниченными возможностями здоровья, детей инвалидов и инвалидов в учебной группе устанавливается </a:t>
            </a:r>
            <a:r>
              <a:rPr lang="ru-RU" sz="2400" b="1" dirty="0" smtClean="0"/>
              <a:t>до 15 человек</a:t>
            </a:r>
            <a:r>
              <a:rPr lang="ru-RU" sz="2400" dirty="0" smtClean="0"/>
              <a:t>.</a:t>
            </a:r>
          </a:p>
          <a:p>
            <a:pPr algn="just"/>
            <a:r>
              <a:rPr lang="ru-RU" sz="2400" dirty="0" smtClean="0"/>
              <a:t>Занятия в объединениях с учащимися с ограниченными возможностями здоровья, детьми-инвалидами и инвалидами могут быть организованы </a:t>
            </a:r>
            <a:r>
              <a:rPr lang="ru-RU" sz="2400" b="1" dirty="0" smtClean="0"/>
              <a:t>как совместно с другими учащимися, так и в отдельных классах, группах </a:t>
            </a:r>
            <a:r>
              <a:rPr lang="ru-RU" sz="2400" dirty="0" smtClean="0"/>
              <a:t>или в отдельных организациях, осуществляющих образовательную деятельность.</a:t>
            </a:r>
          </a:p>
          <a:p>
            <a:endParaRPr lang="ru-RU"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630511"/>
          </a:xfrm>
        </p:spPr>
        <p:txBody>
          <a:bodyPr/>
          <a:lstStyle/>
          <a:p>
            <a:r>
              <a:rPr lang="ru-RU" dirty="0" smtClean="0"/>
              <a:t/>
            </a:r>
            <a:br>
              <a:rPr lang="ru-RU" dirty="0" smtClean="0"/>
            </a:br>
            <a:r>
              <a:rPr lang="ru-RU" dirty="0" smtClean="0"/>
              <a:t> </a:t>
            </a:r>
            <a:r>
              <a:rPr lang="ru-RU" sz="1800" b="1" dirty="0" smtClean="0"/>
              <a:t>21. Содержание дополнительного образования и условия организации обучения и воспитания учащихся с ограниченными возможностями здоровья, детей-инвалидов и инвалидов определяются адаптированной образовательной программой, а для инвалидов также в соответствии с индивидуальной программой реабилитации инвалида</a:t>
            </a:r>
            <a:r>
              <a:rPr lang="ru-RU" sz="1800" b="1" baseline="30000" dirty="0" smtClean="0"/>
              <a:t>12</a:t>
            </a:r>
            <a:r>
              <a:rPr lang="ru-RU" sz="1800" b="1" dirty="0" smtClean="0"/>
              <a:t>.</a:t>
            </a:r>
            <a:endParaRPr lang="ru-RU" sz="1800" b="1" dirty="0"/>
          </a:p>
        </p:txBody>
      </p:sp>
      <p:sp>
        <p:nvSpPr>
          <p:cNvPr id="3" name="Содержимое 2"/>
          <p:cNvSpPr>
            <a:spLocks noGrp="1"/>
          </p:cNvSpPr>
          <p:nvPr>
            <p:ph idx="1"/>
          </p:nvPr>
        </p:nvSpPr>
        <p:spPr>
          <a:xfrm>
            <a:off x="323528" y="2017712"/>
            <a:ext cx="8631560" cy="4435623"/>
          </a:xfrm>
        </p:spPr>
        <p:txBody>
          <a:bodyPr/>
          <a:lstStyle/>
          <a:p>
            <a:pPr algn="just"/>
            <a:r>
              <a:rPr lang="ru-RU" sz="2000" dirty="0" smtClean="0"/>
              <a:t>Обучение по дополнительным общеобразовательным программам учащихся с ограниченными возможностями здоровья, детей-инвалидов и инвалидов осуществляется организацией, осуществляющей образовательную деятельность, с учетом особенностей психофизического развития, индивидуальных возможностей и состояния здоровья таких учащихся.</a:t>
            </a:r>
          </a:p>
          <a:p>
            <a:pPr algn="just"/>
            <a:r>
              <a:rPr lang="ru-RU" sz="2000" dirty="0" smtClean="0"/>
              <a:t>Образовательная деятельность учащихся с ограниченными возможностями здоровья по дополнительным общеобразовательным программам может осуществляться на основе дополнительных общеобразовательных программ, адаптированных при необходимости для обучения указанных учащихся, с привлечением специалистов в области коррекционной педагогики, а также педагогическими работниками, прошедшими соответствующую переподготовку.</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ru-RU" sz="1800" b="1" smtClean="0"/>
              <a:t>Статья 11. Федеральные государственные образовательные стандарты и федеральные государственные требования. Образовательные стандарты</a:t>
            </a:r>
            <a:r>
              <a:rPr lang="ru-RU" sz="1800" smtClean="0"/>
              <a:t/>
            </a:r>
            <a:br>
              <a:rPr lang="ru-RU" sz="1800" smtClean="0"/>
            </a:br>
            <a:endParaRPr lang="ru-RU" sz="1800" smtClean="0"/>
          </a:p>
        </p:txBody>
      </p:sp>
      <p:sp>
        <p:nvSpPr>
          <p:cNvPr id="5123" name="Содержимое 2"/>
          <p:cNvSpPr>
            <a:spLocks noGrp="1"/>
          </p:cNvSpPr>
          <p:nvPr>
            <p:ph idx="1"/>
          </p:nvPr>
        </p:nvSpPr>
        <p:spPr>
          <a:xfrm>
            <a:off x="250825" y="1916113"/>
            <a:ext cx="8704263" cy="4826000"/>
          </a:xfrm>
        </p:spPr>
        <p:txBody>
          <a:bodyPr/>
          <a:lstStyle/>
          <a:p>
            <a:pPr marL="0" indent="0" algn="just">
              <a:buFont typeface="Wingdings" pitchFamily="2" charset="2"/>
              <a:buNone/>
              <a:defRPr/>
            </a:pPr>
            <a:r>
              <a:rPr lang="ru-RU" sz="1800" dirty="0" smtClean="0">
                <a:latin typeface="Times New Roman" pitchFamily="18" charset="0"/>
                <a:cs typeface="Times New Roman" pitchFamily="18" charset="0"/>
              </a:rPr>
              <a:t>1. Федеральные государственные образовательные стандарты и федеральные государственные требования обеспечивают:</a:t>
            </a:r>
          </a:p>
          <a:p>
            <a:pPr marL="0" indent="0" algn="just">
              <a:buFont typeface="Wingdings" pitchFamily="2" charset="2"/>
              <a:buNone/>
              <a:defRPr/>
            </a:pPr>
            <a:r>
              <a:rPr lang="ru-RU" sz="1800" dirty="0" smtClean="0">
                <a:latin typeface="Times New Roman" pitchFamily="18" charset="0"/>
                <a:cs typeface="Times New Roman" pitchFamily="18" charset="0"/>
              </a:rPr>
              <a:t>1) единство образовательного пространства Российской Федерации;</a:t>
            </a:r>
          </a:p>
          <a:p>
            <a:pPr marL="0" indent="0" algn="just">
              <a:buFont typeface="Wingdings" pitchFamily="2" charset="2"/>
              <a:buNone/>
              <a:defRPr/>
            </a:pPr>
            <a:r>
              <a:rPr lang="ru-RU" sz="1800" dirty="0" smtClean="0">
                <a:latin typeface="Times New Roman" pitchFamily="18" charset="0"/>
                <a:cs typeface="Times New Roman" pitchFamily="18" charset="0"/>
              </a:rPr>
              <a:t>2) преемственность основных образовательных программ;</a:t>
            </a:r>
          </a:p>
          <a:p>
            <a:pPr marL="0" indent="0" algn="just">
              <a:buFont typeface="Wingdings" pitchFamily="2" charset="2"/>
              <a:buNone/>
              <a:defRPr/>
            </a:pPr>
            <a:r>
              <a:rPr lang="ru-RU" sz="1800" dirty="0" smtClean="0">
                <a:latin typeface="Times New Roman" pitchFamily="18" charset="0"/>
                <a:cs typeface="Times New Roman" pitchFamily="18" charset="0"/>
              </a:rPr>
              <a:t>3) </a:t>
            </a:r>
            <a:r>
              <a:rPr lang="ru-RU" sz="1800" b="1" dirty="0" smtClean="0">
                <a:latin typeface="Times New Roman" pitchFamily="18" charset="0"/>
                <a:cs typeface="Times New Roman" pitchFamily="18" charset="0"/>
              </a:rPr>
              <a:t>вариативность содержания образовательных программ соответствующего уровня образования, возможность формирования образовательных программ различных уровня сложности и направленности с учетом образовательных потребностей и способностей обучающихся;</a:t>
            </a:r>
          </a:p>
          <a:p>
            <a:pPr marL="0" indent="0" algn="just">
              <a:buFont typeface="Wingdings" pitchFamily="2" charset="2"/>
              <a:buNone/>
              <a:defRPr/>
            </a:pPr>
            <a:r>
              <a:rPr lang="ru-RU" sz="1800" dirty="0" smtClean="0">
                <a:latin typeface="Times New Roman" pitchFamily="18" charset="0"/>
                <a:cs typeface="Times New Roman" pitchFamily="18" charset="0"/>
              </a:rPr>
              <a:t>3. Федеральные государственные образовательные стандарты включают в себя требования к:</a:t>
            </a:r>
          </a:p>
          <a:p>
            <a:pPr marL="0" indent="0" algn="just">
              <a:buFont typeface="Wingdings" pitchFamily="2" charset="2"/>
              <a:buNone/>
              <a:defRPr/>
            </a:pPr>
            <a:r>
              <a:rPr lang="ru-RU" sz="1800" dirty="0" smtClean="0">
                <a:latin typeface="Times New Roman" pitchFamily="18" charset="0"/>
                <a:cs typeface="Times New Roman" pitchFamily="18" charset="0"/>
              </a:rPr>
              <a:t>1) структуре основных образовательных программ (в том числе соотношению обязательной части основной образовательной программы и части, формируемой участниками образовательных отношений) и их объему;</a:t>
            </a:r>
          </a:p>
          <a:p>
            <a:pPr marL="0" indent="0" algn="just">
              <a:buFont typeface="Wingdings" pitchFamily="2" charset="2"/>
              <a:buNone/>
              <a:defRPr/>
            </a:pPr>
            <a:r>
              <a:rPr lang="ru-RU" sz="1800" dirty="0" smtClean="0">
                <a:latin typeface="Times New Roman" pitchFamily="18" charset="0"/>
                <a:cs typeface="Times New Roman" pitchFamily="18" charset="0"/>
              </a:rPr>
              <a:t>2) условиям реализации основных образовательных программ, в том числе кадровым, финансовым, материально-техническим и иным условиям;</a:t>
            </a:r>
          </a:p>
          <a:p>
            <a:pPr marL="0" indent="0" algn="just">
              <a:buFont typeface="Wingdings" pitchFamily="2" charset="2"/>
              <a:buNone/>
              <a:defRPr/>
            </a:pPr>
            <a:r>
              <a:rPr lang="ru-RU" sz="1800" dirty="0" smtClean="0">
                <a:latin typeface="Times New Roman" pitchFamily="18" charset="0"/>
                <a:cs typeface="Times New Roman" pitchFamily="18" charset="0"/>
              </a:rPr>
              <a:t>3) результатам освоения основных образовательных программ.</a:t>
            </a:r>
          </a:p>
          <a:p>
            <a:pPr>
              <a:defRPr/>
            </a:pPr>
            <a:endParaRPr lang="ru-RU" sz="1800" dirty="0" smtClean="0"/>
          </a:p>
        </p:txBody>
      </p:sp>
    </p:spTree>
    <p:extLst>
      <p:ext uri="{BB962C8B-B14F-4D97-AF65-F5344CB8AC3E}">
        <p14:creationId xmlns="" xmlns:p14="http://schemas.microsoft.com/office/powerpoint/2010/main" val="18072270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err="1" smtClean="0"/>
              <a:t>Спецусловия</a:t>
            </a:r>
            <a:r>
              <a:rPr lang="ru-RU" sz="2400" dirty="0" smtClean="0"/>
              <a:t> </a:t>
            </a:r>
            <a:endParaRPr lang="ru-RU" sz="2400" dirty="0"/>
          </a:p>
        </p:txBody>
      </p:sp>
      <p:sp>
        <p:nvSpPr>
          <p:cNvPr id="3" name="Содержимое 2"/>
          <p:cNvSpPr>
            <a:spLocks noGrp="1"/>
          </p:cNvSpPr>
          <p:nvPr>
            <p:ph idx="1"/>
          </p:nvPr>
        </p:nvSpPr>
        <p:spPr>
          <a:xfrm>
            <a:off x="539552" y="2017712"/>
            <a:ext cx="8415536" cy="4507631"/>
          </a:xfrm>
        </p:spPr>
        <p:txBody>
          <a:bodyPr/>
          <a:lstStyle/>
          <a:p>
            <a:r>
              <a:rPr lang="ru-RU" sz="1800" dirty="0" smtClean="0"/>
              <a:t>22. При реализации дополнительных общеобразовательных программ учащимся с ограниченными возможностями здоровья, детям-инвалидам и инвалидам предоставляются бесплатно специальные учебники и учебные пособия, иная учебная литература, а также услуги </a:t>
            </a:r>
            <a:r>
              <a:rPr lang="ru-RU" sz="1800" dirty="0" err="1" smtClean="0"/>
              <a:t>сурдопереводчиков</a:t>
            </a:r>
            <a:r>
              <a:rPr lang="ru-RU" sz="1800" dirty="0" smtClean="0"/>
              <a:t> и тифлосурдопереводчиков</a:t>
            </a:r>
            <a:r>
              <a:rPr lang="ru-RU" sz="1800" baseline="30000" dirty="0" smtClean="0"/>
              <a:t>13</a:t>
            </a:r>
            <a:r>
              <a:rPr lang="ru-RU" sz="1800" dirty="0" smtClean="0"/>
              <a:t>.</a:t>
            </a:r>
          </a:p>
          <a:p>
            <a:r>
              <a:rPr lang="ru-RU" sz="1800" dirty="0" smtClean="0"/>
              <a:t>С учетом особых потребностей учащихся с ограниченными возможностями здоровья, детей инвалидов и инвалидов организациями, осуществляющими образовательную деятельность, обеспечивается предоставление учебных, лекционных материалов в электронном виде.</a:t>
            </a:r>
          </a:p>
          <a:p>
            <a:r>
              <a:rPr lang="ru-RU" sz="1800" dirty="0" smtClean="0"/>
              <a:t>23. Организации, осуществляющие образовательную деятельность, могут оказывать помощь педагогическим коллективам других образовательных организаций в реализации дополнительных общеобразовательных программ, организации </a:t>
            </a:r>
            <a:r>
              <a:rPr lang="ru-RU" sz="1800" dirty="0" err="1" smtClean="0"/>
              <a:t>досуговой</a:t>
            </a:r>
            <a:r>
              <a:rPr lang="ru-RU" sz="1800" dirty="0" smtClean="0"/>
              <a:t> и </a:t>
            </a:r>
            <a:r>
              <a:rPr lang="ru-RU" sz="1800" dirty="0" err="1" smtClean="0"/>
              <a:t>внеучебной</a:t>
            </a:r>
            <a:r>
              <a:rPr lang="ru-RU" sz="1800" dirty="0" smtClean="0"/>
              <a:t> деятельности учащихся, а также молодежным и детским общественным объединениям и организациям </a:t>
            </a:r>
            <a:r>
              <a:rPr lang="ru-RU" sz="1800" b="1" dirty="0" smtClean="0"/>
              <a:t>на договорной основе</a:t>
            </a:r>
            <a:r>
              <a:rPr lang="ru-RU" sz="1800" dirty="0" smtClean="0"/>
              <a:t>.</a:t>
            </a:r>
          </a:p>
          <a:p>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2"/>
          <p:cNvSpPr>
            <a:spLocks noChangeArrowheads="1"/>
          </p:cNvSpPr>
          <p:nvPr/>
        </p:nvSpPr>
        <p:spPr bwMode="auto">
          <a:xfrm>
            <a:off x="323528" y="1916832"/>
            <a:ext cx="8568952" cy="449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200" dirty="0" smtClean="0">
                <a:latin typeface="Times New Roman" panose="02020603050405020304" pitchFamily="18" charset="0"/>
                <a:cs typeface="Times New Roman" panose="02020603050405020304" pitchFamily="18" charset="0"/>
              </a:rPr>
              <a:t>- Получение детей с инвалидностью </a:t>
            </a:r>
            <a:r>
              <a:rPr lang="ru-RU" altLang="ru-RU" sz="2200" dirty="0">
                <a:latin typeface="Times New Roman" panose="02020603050405020304" pitchFamily="18" charset="0"/>
                <a:cs typeface="Times New Roman" panose="02020603050405020304" pitchFamily="18" charset="0"/>
              </a:rPr>
              <a:t>и детьми с ограниченными возможностями здоровья дополнительного образования способствует </a:t>
            </a:r>
            <a:r>
              <a:rPr lang="ru-RU" altLang="ru-RU" sz="2200" b="1" dirty="0">
                <a:latin typeface="Times New Roman" panose="02020603050405020304" pitchFamily="18" charset="0"/>
                <a:cs typeface="Times New Roman" panose="02020603050405020304" pitchFamily="18" charset="0"/>
              </a:rPr>
              <a:t>социальной защищенности </a:t>
            </a:r>
            <a:r>
              <a:rPr lang="ru-RU" altLang="ru-RU" sz="2200" dirty="0">
                <a:latin typeface="Times New Roman" panose="02020603050405020304" pitchFamily="18" charset="0"/>
                <a:cs typeface="Times New Roman" panose="02020603050405020304" pitchFamily="18" charset="0"/>
              </a:rPr>
              <a:t>на всех этапах социализации, повышению социального статуса, становлению гражданственности и способности активного участия в общественной жизни и в разрешении проблем, затрагивающих их интересы.</a:t>
            </a:r>
          </a:p>
          <a:p>
            <a:pPr algn="just" eaLnBrk="1" hangingPunct="1"/>
            <a:r>
              <a:rPr lang="ru-RU" altLang="ru-RU" sz="2200" dirty="0" smtClean="0">
                <a:latin typeface="Times New Roman" panose="02020603050405020304" pitchFamily="18" charset="0"/>
                <a:cs typeface="Times New Roman" panose="02020603050405020304" pitchFamily="18" charset="0"/>
              </a:rPr>
              <a:t>- Дополнительное </a:t>
            </a:r>
            <a:r>
              <a:rPr lang="ru-RU" altLang="ru-RU" sz="2200" dirty="0">
                <a:latin typeface="Times New Roman" panose="02020603050405020304" pitchFamily="18" charset="0"/>
                <a:cs typeface="Times New Roman" panose="02020603050405020304" pitchFamily="18" charset="0"/>
              </a:rPr>
              <a:t>образование для детей с ограниченными возможностями здоровья  </a:t>
            </a:r>
            <a:r>
              <a:rPr lang="ru-RU" altLang="ru-RU" sz="2200" dirty="0" smtClean="0">
                <a:latin typeface="Times New Roman" panose="02020603050405020304" pitchFamily="18" charset="0"/>
                <a:cs typeface="Times New Roman" panose="02020603050405020304" pitchFamily="18" charset="0"/>
              </a:rPr>
              <a:t>и детей с инвалидностью – это, в первую очередь, создание условий </a:t>
            </a:r>
            <a:r>
              <a:rPr lang="ru-RU" altLang="ru-RU" sz="2200" dirty="0">
                <a:latin typeface="Times New Roman" panose="02020603050405020304" pitchFamily="18" charset="0"/>
                <a:cs typeface="Times New Roman" panose="02020603050405020304" pitchFamily="18" charset="0"/>
              </a:rPr>
              <a:t>для </a:t>
            </a:r>
            <a:r>
              <a:rPr lang="ru-RU" altLang="ru-RU" sz="2200" b="1" dirty="0">
                <a:latin typeface="Times New Roman" panose="02020603050405020304" pitchFamily="18" charset="0"/>
                <a:cs typeface="Times New Roman" panose="02020603050405020304" pitchFamily="18" charset="0"/>
              </a:rPr>
              <a:t>вариативного </a:t>
            </a:r>
            <a:r>
              <a:rPr lang="ru-RU" altLang="ru-RU" sz="2200" dirty="0">
                <a:latin typeface="Times New Roman" panose="02020603050405020304" pitchFamily="18" charset="0"/>
                <a:cs typeface="Times New Roman" panose="02020603050405020304" pitchFamily="18" charset="0"/>
              </a:rPr>
              <a:t>вхождения в те или иные детско-взрослые сообщества, позволяющие им осваивать социальные роли, расширять рамки свободы выбора (социальные пробы) при определении своего жизненного и профессионального пути.</a:t>
            </a:r>
          </a:p>
        </p:txBody>
      </p:sp>
      <p:sp>
        <p:nvSpPr>
          <p:cNvPr id="3075" name="TextBox 3"/>
          <p:cNvSpPr txBox="1">
            <a:spLocks noChangeArrowheads="1"/>
          </p:cNvSpPr>
          <p:nvPr/>
        </p:nvSpPr>
        <p:spPr bwMode="auto">
          <a:xfrm>
            <a:off x="179388" y="188913"/>
            <a:ext cx="896461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800" b="1" dirty="0" smtClean="0">
              <a:latin typeface="Times New Roman" panose="02020603050405020304" pitchFamily="18" charset="0"/>
              <a:cs typeface="Times New Roman" panose="02020603050405020304" pitchFamily="18" charset="0"/>
            </a:endParaRPr>
          </a:p>
          <a:p>
            <a:pPr algn="ctr" eaLnBrk="1" hangingPunct="1"/>
            <a:r>
              <a:rPr lang="ru-RU" altLang="ru-RU" sz="2800" b="1" dirty="0" smtClean="0">
                <a:latin typeface="Times New Roman" panose="02020603050405020304" pitchFamily="18" charset="0"/>
                <a:cs typeface="Times New Roman" panose="02020603050405020304" pitchFamily="18" charset="0"/>
              </a:rPr>
              <a:t>Ресурсы </a:t>
            </a:r>
            <a:r>
              <a:rPr lang="ru-RU" altLang="ru-RU" sz="2800" b="1" dirty="0">
                <a:latin typeface="Times New Roman" panose="02020603050405020304" pitchFamily="18" charset="0"/>
                <a:cs typeface="Times New Roman" panose="02020603050405020304" pitchFamily="18" charset="0"/>
              </a:rPr>
              <a:t>и потенциалы </a:t>
            </a:r>
            <a:r>
              <a:rPr lang="ru-RU" altLang="ru-RU" sz="2800" b="1" dirty="0" smtClean="0">
                <a:latin typeface="Times New Roman" panose="02020603050405020304" pitchFamily="18" charset="0"/>
                <a:cs typeface="Times New Roman" panose="02020603050405020304" pitchFamily="18" charset="0"/>
              </a:rPr>
              <a:t>дополнительного</a:t>
            </a:r>
          </a:p>
          <a:p>
            <a:pPr algn="ctr" eaLnBrk="1" hangingPunct="1"/>
            <a:r>
              <a:rPr lang="ru-RU" altLang="ru-RU" sz="2800" b="1" dirty="0" smtClean="0">
                <a:latin typeface="Times New Roman" panose="02020603050405020304" pitchFamily="18" charset="0"/>
                <a:cs typeface="Times New Roman" panose="02020603050405020304" pitchFamily="18" charset="0"/>
              </a:rPr>
              <a:t> </a:t>
            </a:r>
            <a:r>
              <a:rPr lang="ru-RU" altLang="ru-RU" sz="2800" b="1" dirty="0">
                <a:latin typeface="Times New Roman" panose="02020603050405020304" pitchFamily="18" charset="0"/>
                <a:cs typeface="Times New Roman" panose="02020603050405020304" pitchFamily="18" charset="0"/>
              </a:rPr>
              <a:t>образования детей с ОВЗ (инвалидов)</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79388" y="188913"/>
            <a:ext cx="896461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800" b="1" dirty="0" smtClean="0"/>
          </a:p>
          <a:p>
            <a:pPr algn="ctr" eaLnBrk="1" hangingPunct="1"/>
            <a:r>
              <a:rPr lang="ru-RU" altLang="ru-RU" sz="2800" b="1" dirty="0" smtClean="0">
                <a:latin typeface="Times New Roman" panose="02020603050405020304" pitchFamily="18" charset="0"/>
                <a:cs typeface="Times New Roman" panose="02020603050405020304" pitchFamily="18" charset="0"/>
              </a:rPr>
              <a:t>Ресурсы </a:t>
            </a:r>
            <a:r>
              <a:rPr lang="ru-RU" altLang="ru-RU" sz="2800" b="1" dirty="0">
                <a:latin typeface="Times New Roman" panose="02020603050405020304" pitchFamily="18" charset="0"/>
                <a:cs typeface="Times New Roman" panose="02020603050405020304" pitchFamily="18" charset="0"/>
              </a:rPr>
              <a:t>и потенциалы дополнительного </a:t>
            </a:r>
            <a:endParaRPr lang="ru-RU" altLang="ru-RU" sz="2800" b="1" dirty="0" smtClean="0">
              <a:latin typeface="Times New Roman" panose="02020603050405020304" pitchFamily="18" charset="0"/>
              <a:cs typeface="Times New Roman" panose="02020603050405020304" pitchFamily="18" charset="0"/>
            </a:endParaRPr>
          </a:p>
          <a:p>
            <a:pPr algn="ctr" eaLnBrk="1" hangingPunct="1"/>
            <a:r>
              <a:rPr lang="ru-RU" altLang="ru-RU" sz="2800" b="1" dirty="0" smtClean="0">
                <a:latin typeface="Times New Roman" panose="02020603050405020304" pitchFamily="18" charset="0"/>
                <a:cs typeface="Times New Roman" panose="02020603050405020304" pitchFamily="18" charset="0"/>
              </a:rPr>
              <a:t>образования </a:t>
            </a:r>
            <a:r>
              <a:rPr lang="ru-RU" altLang="ru-RU" sz="2800" b="1" dirty="0">
                <a:latin typeface="Times New Roman" panose="02020603050405020304" pitchFamily="18" charset="0"/>
                <a:cs typeface="Times New Roman" panose="02020603050405020304" pitchFamily="18" charset="0"/>
              </a:rPr>
              <a:t>детей с ОВЗ (инвалидов)</a:t>
            </a:r>
          </a:p>
        </p:txBody>
      </p:sp>
      <p:sp>
        <p:nvSpPr>
          <p:cNvPr id="4099" name="Прямоугольник 4"/>
          <p:cNvSpPr>
            <a:spLocks noChangeArrowheads="1"/>
          </p:cNvSpPr>
          <p:nvPr/>
        </p:nvSpPr>
        <p:spPr bwMode="auto">
          <a:xfrm>
            <a:off x="323528" y="1946275"/>
            <a:ext cx="8568952"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dirty="0" smtClean="0">
                <a:latin typeface="Times New Roman" panose="02020603050405020304" pitchFamily="18" charset="0"/>
                <a:cs typeface="Times New Roman" panose="02020603050405020304" pitchFamily="18" charset="0"/>
              </a:rPr>
              <a:t>- Дополнительное </a:t>
            </a:r>
            <a:r>
              <a:rPr lang="ru-RU" altLang="ru-RU" sz="2000" dirty="0">
                <a:latin typeface="Times New Roman" panose="02020603050405020304" pitchFamily="18" charset="0"/>
                <a:cs typeface="Times New Roman" panose="02020603050405020304" pitchFamily="18" charset="0"/>
              </a:rPr>
              <a:t>образование в российской образовательной системе обеспечивает непрерывность образования, осуществляется параллельно нормативному вектору — обучению по основным образовательным программам, — не является уровнем образования и, соответственно, не имеет (и не может иметь!) федеральных государственных образовательных стандартов. </a:t>
            </a:r>
            <a:endParaRPr lang="ru-RU" altLang="ru-RU" sz="2000" dirty="0" smtClean="0">
              <a:latin typeface="Times New Roman" panose="02020603050405020304" pitchFamily="18" charset="0"/>
              <a:cs typeface="Times New Roman" panose="02020603050405020304" pitchFamily="18" charset="0"/>
            </a:endParaRPr>
          </a:p>
          <a:p>
            <a:pPr eaLnBrk="1" hangingPunct="1"/>
            <a:r>
              <a:rPr lang="ru-RU" altLang="ru-RU" sz="2000" dirty="0" smtClean="0">
                <a:latin typeface="Times New Roman" panose="02020603050405020304" pitchFamily="18" charset="0"/>
                <a:cs typeface="Times New Roman" panose="02020603050405020304" pitchFamily="18" charset="0"/>
              </a:rPr>
              <a:t>- Образовательная </a:t>
            </a:r>
            <a:r>
              <a:rPr lang="ru-RU" altLang="ru-RU" sz="2000" dirty="0">
                <a:latin typeface="Times New Roman" panose="02020603050405020304" pitchFamily="18" charset="0"/>
                <a:cs typeface="Times New Roman" panose="02020603050405020304" pitchFamily="18" charset="0"/>
              </a:rPr>
              <a:t>организация дополнительного образования в качестве основной цели осуществляет образовательную деятельность по дополнительным общеобразовательным программам (ст. 23 ФЗ № 273), то есть, как и во всех образовательных учреждениях, в организациях дополнительного образования образовательный процесс регламентируют образовательные программы, которые определяют содержание образования (п. 1 ст. 12 ФЗ № 273).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t> </a:t>
            </a:r>
            <a:r>
              <a:rPr lang="ru-RU" sz="2000" b="1" dirty="0" smtClean="0"/>
              <a:t>Планируемые результаты </a:t>
            </a:r>
            <a:r>
              <a:rPr lang="ru-RU" sz="2000" dirty="0" smtClean="0"/>
              <a:t>— совокупность знаний, умений, навыков, личностных качеств, компетенций, личностных, </a:t>
            </a:r>
            <a:r>
              <a:rPr lang="ru-RU" sz="2000" dirty="0" err="1" smtClean="0"/>
              <a:t>метапредметных</a:t>
            </a:r>
            <a:r>
              <a:rPr lang="ru-RU" sz="2000" dirty="0" smtClean="0"/>
              <a:t> и предметных результатов, приобретаемых учащимися при освоении программы по ее завершении, формулируются с учетом цели и содержания программы </a:t>
            </a:r>
            <a:endParaRPr lang="ru-RU" sz="2000" dirty="0"/>
          </a:p>
        </p:txBody>
      </p:sp>
      <p:graphicFrame>
        <p:nvGraphicFramePr>
          <p:cNvPr id="4" name="Содержимое 3"/>
          <p:cNvGraphicFramePr>
            <a:graphicFrameLocks noGrp="1"/>
          </p:cNvGraphicFramePr>
          <p:nvPr>
            <p:ph idx="1"/>
          </p:nvPr>
        </p:nvGraphicFramePr>
        <p:xfrm>
          <a:off x="467544" y="2017713"/>
          <a:ext cx="8487544" cy="4267200"/>
        </p:xfrm>
        <a:graphic>
          <a:graphicData uri="http://schemas.openxmlformats.org/drawingml/2006/table">
            <a:tbl>
              <a:tblPr firstRow="1" bandRow="1">
                <a:tableStyleId>{5C22544A-7EE6-4342-B048-85BDC9FD1C3A}</a:tableStyleId>
              </a:tblPr>
              <a:tblGrid>
                <a:gridCol w="4243772"/>
                <a:gridCol w="4243772"/>
              </a:tblGrid>
              <a:tr h="370840">
                <a:tc>
                  <a:txBody>
                    <a:bodyPr/>
                    <a:lstStyle/>
                    <a:p>
                      <a:pPr>
                        <a:spcAft>
                          <a:spcPts val="0"/>
                        </a:spcAft>
                      </a:pPr>
                      <a:r>
                        <a:rPr lang="ru-RU" sz="2000" b="1" dirty="0">
                          <a:latin typeface="Times New Roman"/>
                          <a:ea typeface="Times New Roman"/>
                          <a:cs typeface="Times New Roman"/>
                        </a:rPr>
                        <a:t>В результате обучения </a:t>
                      </a:r>
                      <a:endParaRPr lang="ru-RU" sz="2000" dirty="0">
                        <a:latin typeface="BannikovaAP"/>
                        <a:ea typeface="Times New Roman"/>
                        <a:cs typeface="Times New Roman"/>
                      </a:endParaRPr>
                    </a:p>
                    <a:p>
                      <a:pPr>
                        <a:spcAft>
                          <a:spcPts val="0"/>
                        </a:spcAft>
                      </a:pPr>
                      <a:r>
                        <a:rPr lang="ru-RU" sz="2000" b="1" dirty="0">
                          <a:latin typeface="Times New Roman"/>
                          <a:ea typeface="Times New Roman"/>
                          <a:cs typeface="Times New Roman"/>
                        </a:rPr>
                        <a:t>по программе ребенок:</a:t>
                      </a:r>
                      <a:endParaRPr lang="ru-RU" sz="2000" dirty="0">
                        <a:latin typeface="BannikovaAP"/>
                        <a:ea typeface="Times New Roman"/>
                        <a:cs typeface="Times New Roman"/>
                      </a:endParaRPr>
                    </a:p>
                  </a:txBody>
                  <a:tcPr marL="68580" marR="68580" marT="0" marB="0"/>
                </a:tc>
                <a:tc>
                  <a:txBody>
                    <a:bodyPr/>
                    <a:lstStyle/>
                    <a:p>
                      <a:pPr>
                        <a:spcAft>
                          <a:spcPts val="0"/>
                        </a:spcAft>
                      </a:pPr>
                      <a:r>
                        <a:rPr lang="ru-RU" sz="2000" b="1">
                          <a:latin typeface="Times New Roman"/>
                          <a:ea typeface="Times New Roman"/>
                          <a:cs typeface="Times New Roman"/>
                        </a:rPr>
                        <a:t>В результате обучения </a:t>
                      </a:r>
                      <a:endParaRPr lang="ru-RU" sz="2000">
                        <a:latin typeface="BannikovaAP"/>
                        <a:ea typeface="Times New Roman"/>
                        <a:cs typeface="Times New Roman"/>
                      </a:endParaRPr>
                    </a:p>
                    <a:p>
                      <a:pPr>
                        <a:spcAft>
                          <a:spcPts val="0"/>
                        </a:spcAft>
                      </a:pPr>
                      <a:r>
                        <a:rPr lang="ru-RU" sz="2000" b="1">
                          <a:latin typeface="Times New Roman"/>
                          <a:ea typeface="Times New Roman"/>
                          <a:cs typeface="Times New Roman"/>
                        </a:rPr>
                        <a:t>по программе у ребенка:</a:t>
                      </a:r>
                      <a:endParaRPr lang="ru-RU" sz="2000">
                        <a:latin typeface="BannikovaAP"/>
                        <a:ea typeface="Times New Roman"/>
                        <a:cs typeface="Times New Roman"/>
                      </a:endParaRPr>
                    </a:p>
                  </a:txBody>
                  <a:tcPr marL="68580" marR="68580" marT="0" marB="0"/>
                </a:tc>
              </a:tr>
              <a:tr h="370840">
                <a:tc>
                  <a:txBody>
                    <a:bodyPr/>
                    <a:lstStyle/>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будет знать…</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будет уметь…</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будет иметь представление…</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будет стремиться…</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будет обучен…</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овладеет понятиями…</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получит навыки…</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расширит представления…</a:t>
                      </a:r>
                      <a:endParaRPr lang="ru-RU" sz="2000">
                        <a:latin typeface="BannikovaAP"/>
                        <a:ea typeface="Times New Roman"/>
                        <a:cs typeface="Times New Roman"/>
                      </a:endParaRPr>
                    </a:p>
                    <a:p>
                      <a:pPr marL="342900" lvl="0" indent="-342900" algn="just">
                        <a:spcAft>
                          <a:spcPts val="0"/>
                        </a:spcAft>
                        <a:buFont typeface="Times New Roman"/>
                        <a:buChar char="‒"/>
                        <a:tabLst>
                          <a:tab pos="184150" algn="l"/>
                        </a:tabLst>
                      </a:pPr>
                      <a:r>
                        <a:rPr lang="ru-RU" sz="2000">
                          <a:latin typeface="Times New Roman"/>
                          <a:ea typeface="Times New Roman"/>
                          <a:cs typeface="Times New Roman"/>
                        </a:rPr>
                        <a:t>научится делать…</a:t>
                      </a:r>
                      <a:endParaRPr lang="ru-RU" sz="2000">
                        <a:latin typeface="BannikovaAP"/>
                        <a:ea typeface="Times New Roman"/>
                        <a:cs typeface="Times New Roman"/>
                      </a:endParaRPr>
                    </a:p>
                  </a:txBody>
                  <a:tcPr marL="68580" marR="68580" marT="0" marB="0"/>
                </a:tc>
                <a:tc>
                  <a:txBody>
                    <a:bodyPr/>
                    <a:lstStyle/>
                    <a:p>
                      <a:pPr marL="342900" lvl="0" indent="-342900" algn="just">
                        <a:spcAft>
                          <a:spcPts val="0"/>
                        </a:spcAft>
                        <a:buFont typeface="Times New Roman"/>
                        <a:buChar char="‒"/>
                        <a:tabLst>
                          <a:tab pos="169545" algn="l"/>
                        </a:tabLst>
                      </a:pPr>
                      <a:r>
                        <a:rPr lang="ru-RU" sz="2000" dirty="0">
                          <a:latin typeface="Times New Roman"/>
                          <a:ea typeface="Times New Roman"/>
                          <a:cs typeface="Times New Roman"/>
                        </a:rPr>
                        <a:t>будет сформирована устойчивая потребность…</a:t>
                      </a:r>
                      <a:endParaRPr lang="ru-RU" sz="2000" dirty="0">
                        <a:latin typeface="BannikovaAP"/>
                        <a:ea typeface="Times New Roman"/>
                        <a:cs typeface="Times New Roman"/>
                      </a:endParaRPr>
                    </a:p>
                    <a:p>
                      <a:pPr marL="342900" lvl="0" indent="-342900" algn="just">
                        <a:spcAft>
                          <a:spcPts val="0"/>
                        </a:spcAft>
                        <a:buFont typeface="Times New Roman"/>
                        <a:buChar char="‒"/>
                        <a:tabLst>
                          <a:tab pos="169545" algn="l"/>
                        </a:tabLst>
                      </a:pPr>
                      <a:r>
                        <a:rPr lang="ru-RU" sz="2000" dirty="0">
                          <a:latin typeface="Times New Roman"/>
                          <a:ea typeface="Times New Roman"/>
                          <a:cs typeface="Times New Roman"/>
                        </a:rPr>
                        <a:t>будут воспитаны морально-волевые и нравственные качества;</a:t>
                      </a:r>
                      <a:endParaRPr lang="ru-RU" sz="2000" dirty="0">
                        <a:latin typeface="BannikovaAP"/>
                        <a:ea typeface="Times New Roman"/>
                        <a:cs typeface="Times New Roman"/>
                      </a:endParaRPr>
                    </a:p>
                    <a:p>
                      <a:pPr marL="342900" lvl="0" indent="-342900" algn="just">
                        <a:spcAft>
                          <a:spcPts val="0"/>
                        </a:spcAft>
                        <a:buFont typeface="Times New Roman"/>
                        <a:buChar char="‒"/>
                        <a:tabLst>
                          <a:tab pos="169545" algn="l"/>
                        </a:tabLst>
                      </a:pPr>
                      <a:r>
                        <a:rPr lang="ru-RU" sz="2000" dirty="0">
                          <a:latin typeface="Times New Roman"/>
                          <a:ea typeface="Times New Roman"/>
                          <a:cs typeface="Times New Roman"/>
                        </a:rPr>
                        <a:t>будет развита устойчивая </a:t>
                      </a:r>
                      <a:r>
                        <a:rPr lang="ru-RU" sz="2000" dirty="0" smtClean="0">
                          <a:latin typeface="Times New Roman"/>
                          <a:ea typeface="Times New Roman"/>
                          <a:cs typeface="Times New Roman"/>
                        </a:rPr>
                        <a:t>потребность </a:t>
                      </a:r>
                      <a:r>
                        <a:rPr lang="ru-RU" sz="2000" dirty="0">
                          <a:latin typeface="Times New Roman"/>
                          <a:ea typeface="Times New Roman"/>
                          <a:cs typeface="Times New Roman"/>
                        </a:rPr>
                        <a:t>к самообразованию;</a:t>
                      </a:r>
                      <a:endParaRPr lang="ru-RU" sz="2000" dirty="0">
                        <a:latin typeface="BannikovaAP"/>
                        <a:ea typeface="Times New Roman"/>
                        <a:cs typeface="Times New Roman"/>
                      </a:endParaRPr>
                    </a:p>
                    <a:p>
                      <a:pPr marL="342900" lvl="0" indent="-342900" algn="just">
                        <a:spcAft>
                          <a:spcPts val="0"/>
                        </a:spcAft>
                        <a:buFont typeface="Times New Roman"/>
                        <a:buChar char="‒"/>
                        <a:tabLst>
                          <a:tab pos="169545" algn="l"/>
                        </a:tabLst>
                      </a:pPr>
                      <a:r>
                        <a:rPr lang="ru-RU" sz="2000" dirty="0">
                          <a:latin typeface="Times New Roman"/>
                          <a:ea typeface="Times New Roman"/>
                          <a:cs typeface="Times New Roman"/>
                        </a:rPr>
                        <a:t>будет сформирована активная жизненная позиция…</a:t>
                      </a:r>
                      <a:endParaRPr lang="ru-RU" sz="2000" dirty="0">
                        <a:latin typeface="BannikovaAP"/>
                        <a:ea typeface="Times New Roman"/>
                        <a:cs typeface="Times New Roman"/>
                      </a:endParaRPr>
                    </a:p>
                    <a:p>
                      <a:pPr marL="342900" lvl="0" indent="-342900" algn="just">
                        <a:spcAft>
                          <a:spcPts val="0"/>
                        </a:spcAft>
                        <a:buFont typeface="Times New Roman"/>
                        <a:buChar char="‒"/>
                        <a:tabLst>
                          <a:tab pos="169545" algn="l"/>
                        </a:tabLst>
                      </a:pPr>
                      <a:r>
                        <a:rPr lang="ru-RU" sz="2000" dirty="0">
                          <a:latin typeface="Times New Roman"/>
                          <a:ea typeface="Times New Roman"/>
                          <a:cs typeface="Times New Roman"/>
                        </a:rPr>
                        <a:t>будут развиты творческие </a:t>
                      </a:r>
                      <a:r>
                        <a:rPr lang="ru-RU" sz="2000" dirty="0" smtClean="0">
                          <a:latin typeface="Times New Roman"/>
                          <a:ea typeface="Times New Roman"/>
                          <a:cs typeface="Times New Roman"/>
                        </a:rPr>
                        <a:t>способности</a:t>
                      </a:r>
                      <a:r>
                        <a:rPr lang="ru-RU" sz="2000" dirty="0">
                          <a:latin typeface="Times New Roman"/>
                          <a:ea typeface="Times New Roman"/>
                          <a:cs typeface="Times New Roman"/>
                        </a:rPr>
                        <a:t>…</a:t>
                      </a:r>
                      <a:endParaRPr lang="ru-RU" sz="2000" dirty="0">
                        <a:latin typeface="BannikovaAP"/>
                        <a:ea typeface="Times New Roman"/>
                        <a:cs typeface="Times New Roman"/>
                      </a:endParaRPr>
                    </a:p>
                    <a:p>
                      <a:pPr marL="342900" lvl="0" indent="-342900" algn="just">
                        <a:spcAft>
                          <a:spcPts val="0"/>
                        </a:spcAft>
                        <a:buFont typeface="Times New Roman"/>
                        <a:buChar char="‒"/>
                        <a:tabLst>
                          <a:tab pos="169545" algn="l"/>
                        </a:tabLst>
                      </a:pPr>
                      <a:r>
                        <a:rPr lang="ru-RU" sz="2000" dirty="0">
                          <a:latin typeface="Times New Roman"/>
                          <a:ea typeface="Times New Roman"/>
                          <a:cs typeface="Times New Roman"/>
                        </a:rPr>
                        <a:t>будет воспитано уважение к </a:t>
                      </a:r>
                      <a:r>
                        <a:rPr lang="ru-RU" sz="2000" dirty="0" smtClean="0">
                          <a:latin typeface="Times New Roman"/>
                          <a:ea typeface="Times New Roman"/>
                          <a:cs typeface="Times New Roman"/>
                        </a:rPr>
                        <a:t>нормам </a:t>
                      </a:r>
                      <a:r>
                        <a:rPr lang="ru-RU" sz="2000" dirty="0">
                          <a:latin typeface="Times New Roman"/>
                          <a:ea typeface="Times New Roman"/>
                          <a:cs typeface="Times New Roman"/>
                        </a:rPr>
                        <a:t>коллективной жизни</a:t>
                      </a:r>
                      <a:endParaRPr lang="ru-RU" sz="2000" dirty="0">
                        <a:latin typeface="BannikovaAP"/>
                        <a:ea typeface="Times New Roman"/>
                        <a:cs typeface="Times New Roman"/>
                      </a:endParaRPr>
                    </a:p>
                  </a:txBody>
                  <a:tcPr marL="68580" marR="68580" marT="0" marB="0"/>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7504" y="-27384"/>
            <a:ext cx="9036496" cy="720080"/>
          </a:xfrm>
        </p:spPr>
        <p:txBody>
          <a:bodyPr>
            <a:noAutofit/>
          </a:bodyPr>
          <a:lstStyle/>
          <a:p>
            <a:r>
              <a:rPr lang="ru-RU" sz="2400" dirty="0" smtClean="0">
                <a:solidFill>
                  <a:srgbClr val="800000"/>
                </a:solidFill>
              </a:rPr>
              <a:t>Дети с тяжелыми и множественными нарушениями развития</a:t>
            </a:r>
            <a:endParaRPr lang="ru-RU" sz="2400" dirty="0">
              <a:solidFill>
                <a:srgbClr val="800000"/>
              </a:solidFill>
            </a:endParaRPr>
          </a:p>
        </p:txBody>
      </p:sp>
      <p:graphicFrame>
        <p:nvGraphicFramePr>
          <p:cNvPr id="4" name="Объект 3"/>
          <p:cNvGraphicFramePr>
            <a:graphicFrameLocks noChangeAspect="1"/>
          </p:cNvGraphicFramePr>
          <p:nvPr>
            <p:extLst>
              <p:ext uri="{D42A27DB-BD31-4B8C-83A1-F6EECF244321}">
                <p14:modId xmlns="" xmlns:p14="http://schemas.microsoft.com/office/powerpoint/2010/main" val="4142539430"/>
              </p:ext>
            </p:extLst>
          </p:nvPr>
        </p:nvGraphicFramePr>
        <p:xfrm>
          <a:off x="107504" y="856257"/>
          <a:ext cx="8784976" cy="6029127"/>
        </p:xfrm>
        <a:graphic>
          <a:graphicData uri="http://schemas.openxmlformats.org/presentationml/2006/ole">
            <p:oleObj spid="_x0000_s1026" name="Документ" r:id="rId3" imgW="6083076" imgH="5321104" progId="Word.Document.12">
              <p:embed/>
            </p:oleObj>
          </a:graphicData>
        </a:graphic>
      </p:graphicFrame>
    </p:spTree>
    <p:extLst>
      <p:ext uri="{BB962C8B-B14F-4D97-AF65-F5344CB8AC3E}">
        <p14:creationId xmlns="" xmlns:p14="http://schemas.microsoft.com/office/powerpoint/2010/main" val="37038967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Адаптация дополнительной общеобразовательной программы включает:</a:t>
            </a:r>
            <a:br>
              <a:rPr lang="ru-RU" sz="2000" b="1" dirty="0" smtClean="0"/>
            </a:br>
            <a:endParaRPr lang="ru-RU" sz="2000" b="1" dirty="0"/>
          </a:p>
        </p:txBody>
      </p:sp>
      <p:sp>
        <p:nvSpPr>
          <p:cNvPr id="3" name="Содержимое 2"/>
          <p:cNvSpPr>
            <a:spLocks noGrp="1"/>
          </p:cNvSpPr>
          <p:nvPr>
            <p:ph idx="1"/>
          </p:nvPr>
        </p:nvSpPr>
        <p:spPr>
          <a:xfrm>
            <a:off x="179512" y="1772816"/>
            <a:ext cx="8775576" cy="5085184"/>
          </a:xfrm>
        </p:spPr>
        <p:txBody>
          <a:bodyPr/>
          <a:lstStyle/>
          <a:p>
            <a:r>
              <a:rPr lang="ru-RU" sz="1400" dirty="0" smtClean="0"/>
              <a:t>1. Своевременное выявление  трудностей у детей с ОВЗ.</a:t>
            </a:r>
          </a:p>
          <a:p>
            <a:r>
              <a:rPr lang="ru-RU" sz="1400" dirty="0" smtClean="0"/>
              <a:t> 2. Определение особенностей организации образовательного процесса в соответствии с индивидуальными особенностями каждого ребёнка, структурой нарушения развития и степенью его выраженности. </a:t>
            </a:r>
          </a:p>
          <a:p>
            <a:r>
              <a:rPr lang="ru-RU" sz="1400" dirty="0" smtClean="0"/>
              <a:t>3. Создание условий, способствующих освоению детьми с ОВЗ  дополнительной общеобразовательной программы:</a:t>
            </a:r>
          </a:p>
          <a:p>
            <a:pPr lvl="2"/>
            <a:r>
              <a:rPr lang="ru-RU" sz="1400" dirty="0" smtClean="0"/>
              <a:t>обеспечение дифференцированных условий (оптимальный режим учебных нагрузок, вариативные формы получения образования и специализированной помощи) в соответствии с рекомендациями </a:t>
            </a:r>
            <a:r>
              <a:rPr lang="ru-RU" sz="1400" dirty="0" err="1" smtClean="0"/>
              <a:t>психолого-медико-педагогической</a:t>
            </a:r>
            <a:r>
              <a:rPr lang="ru-RU" sz="1400" dirty="0" smtClean="0"/>
              <a:t> комиссии и/или психолого-педагогического консилиума;</a:t>
            </a:r>
          </a:p>
          <a:p>
            <a:pPr lvl="2"/>
            <a:r>
              <a:rPr lang="ru-RU" sz="1400" dirty="0" smtClean="0"/>
              <a:t>составление педагогами индивидуальных планов занятий с учетом особенностей каждого ребенка;</a:t>
            </a:r>
          </a:p>
          <a:p>
            <a:pPr lvl="2"/>
            <a:r>
              <a:rPr lang="ru-RU" sz="1400" dirty="0" smtClean="0"/>
              <a:t>обеспечение психолого-педагогических условий (учёт индивидуальных особенностей ребёнка; коррекционная направленность учебно-воспитательного процесса; соблюдение комфортного </a:t>
            </a:r>
            <a:r>
              <a:rPr lang="ru-RU" sz="1400" dirty="0" err="1" smtClean="0"/>
              <a:t>психоэмоционального</a:t>
            </a:r>
            <a:r>
              <a:rPr lang="ru-RU" sz="1400" dirty="0" smtClean="0"/>
              <a:t> режима; использование современных педагогических технологий, в том числе информационных, компьютерных для оптимизации образовательного процесса, повышения его эффективности, доступности);</a:t>
            </a:r>
          </a:p>
          <a:p>
            <a:pPr lvl="2"/>
            <a:r>
              <a:rPr lang="ru-RU" sz="1400" dirty="0" smtClean="0"/>
              <a:t>обеспечение </a:t>
            </a:r>
            <a:r>
              <a:rPr lang="ru-RU" sz="1400" dirty="0" err="1" smtClean="0"/>
              <a:t>здоровьесберегающих</a:t>
            </a:r>
            <a:r>
              <a:rPr lang="ru-RU" sz="1400" dirty="0" smtClean="0"/>
              <a:t> условий (оздоровительный и охранительный режим, укрепление физического и психического здоровья, профилактика физических, умственных и психологических перегрузок обучающихся, соблюдение санитарно-гигиенических правил и норм);</a:t>
            </a:r>
          </a:p>
          <a:p>
            <a:pPr lvl="2"/>
            <a:r>
              <a:rPr lang="ru-RU" sz="1400" dirty="0" smtClean="0"/>
              <a:t>разработка и реализация индивидуальных и групповых занятий для детей с ОВЗ. </a:t>
            </a:r>
            <a:endParaRPr lang="ru-RU" sz="1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549275"/>
            <a:ext cx="8435975" cy="5903913"/>
          </a:xfrm>
        </p:spPr>
        <p:txBody>
          <a:bodyPr>
            <a:normAutofit/>
          </a:bodyPr>
          <a:lstStyle/>
          <a:p>
            <a:pPr marL="174625" indent="0" algn="ctr" eaLnBrk="1" hangingPunct="1">
              <a:lnSpc>
                <a:spcPct val="90000"/>
              </a:lnSpc>
              <a:buFontTx/>
              <a:buNone/>
            </a:pPr>
            <a:r>
              <a:rPr kumimoji="0" lang="ru-RU" altLang="ru-RU" sz="2800" dirty="0" smtClean="0">
                <a:cs typeface="Arial" charset="0"/>
              </a:rPr>
              <a:t> </a:t>
            </a:r>
            <a:r>
              <a:rPr kumimoji="0" lang="ru-RU" altLang="ru-RU" sz="2800" b="1" i="1" dirty="0" smtClean="0">
                <a:cs typeface="Arial" charset="0"/>
              </a:rPr>
              <a:t>«Образование детей с особыми потребностями является одной из основных задач для страны. Это необходимое условие создания действительно гражданского общества, где каждый сможет чувствовать причастность и </a:t>
            </a:r>
            <a:r>
              <a:rPr kumimoji="0" lang="ru-RU" altLang="ru-RU" sz="2800" b="1" i="1" dirty="0" err="1" smtClean="0">
                <a:cs typeface="Arial" charset="0"/>
              </a:rPr>
              <a:t>востребованность</a:t>
            </a:r>
            <a:r>
              <a:rPr kumimoji="0" lang="ru-RU" altLang="ru-RU" sz="2800" b="1" i="1" dirty="0" smtClean="0">
                <a:cs typeface="Arial" charset="0"/>
              </a:rPr>
              <a:t> своих действий. Мы обязаны дать возможность каждому ребенку, независимо от его потребностей и других обстоятельств, полностью реализовать свой потенциал, приносить пользу обществу и стать полноценным его членом»</a:t>
            </a:r>
          </a:p>
          <a:p>
            <a:pPr marL="174625" indent="0" algn="ctr" eaLnBrk="1" hangingPunct="1">
              <a:lnSpc>
                <a:spcPct val="90000"/>
              </a:lnSpc>
              <a:buFontTx/>
              <a:buNone/>
            </a:pPr>
            <a:endParaRPr kumimoji="0" lang="ru-RU" altLang="ru-RU" sz="2400" i="1" dirty="0" smtClean="0">
              <a:cs typeface="Arial" charset="0"/>
            </a:endParaRPr>
          </a:p>
          <a:p>
            <a:pPr marL="174625" indent="0" algn="ctr" eaLnBrk="1" hangingPunct="1">
              <a:lnSpc>
                <a:spcPct val="90000"/>
              </a:lnSpc>
              <a:buFontTx/>
              <a:buNone/>
            </a:pPr>
            <a:r>
              <a:rPr kumimoji="0" lang="ru-RU" altLang="ru-RU" sz="2400" i="1" dirty="0" smtClean="0">
                <a:cs typeface="Arial" charset="0"/>
              </a:rPr>
              <a:t>Дэвид </a:t>
            </a:r>
            <a:r>
              <a:rPr kumimoji="0" lang="ru-RU" altLang="ru-RU" sz="2400" i="1" dirty="0" err="1" smtClean="0">
                <a:cs typeface="Arial" charset="0"/>
              </a:rPr>
              <a:t>Бланкетт</a:t>
            </a:r>
            <a:r>
              <a:rPr kumimoji="0" lang="ru-RU" altLang="ru-RU" sz="2400" i="1" dirty="0" smtClean="0">
                <a:cs typeface="Arial" charset="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ru-RU" altLang="ru-RU" smtClean="0"/>
              <a:t>Спасибо за внимание!</a:t>
            </a:r>
          </a:p>
        </p:txBody>
      </p:sp>
      <p:sp>
        <p:nvSpPr>
          <p:cNvPr id="35843" name="Rectangle 3"/>
          <p:cNvSpPr>
            <a:spLocks noGrp="1" noChangeArrowheads="1"/>
          </p:cNvSpPr>
          <p:nvPr>
            <p:ph type="body" idx="1"/>
          </p:nvPr>
        </p:nvSpPr>
        <p:spPr>
          <a:xfrm>
            <a:off x="395536" y="2017712"/>
            <a:ext cx="8559552" cy="4579639"/>
          </a:xfrm>
        </p:spPr>
        <p:txBody>
          <a:bodyPr/>
          <a:lstStyle/>
          <a:p>
            <a:pPr marL="0" indent="0" eaLnBrk="1" hangingPunct="1">
              <a:buNone/>
              <a:defRPr/>
            </a:pPr>
            <a:r>
              <a:rPr lang="en-US" altLang="ru-RU" sz="3600" dirty="0">
                <a:hlinkClick r:id="rId2"/>
              </a:rPr>
              <a:t>http://ippdrao.ru</a:t>
            </a:r>
            <a:r>
              <a:rPr lang="en-US" altLang="ru-RU" sz="3600" dirty="0" smtClean="0">
                <a:hlinkClick r:id="rId2"/>
              </a:rPr>
              <a:t>/</a:t>
            </a:r>
            <a:endParaRPr lang="en-US" altLang="ru-RU" sz="3600" dirty="0" smtClean="0"/>
          </a:p>
          <a:p>
            <a:pPr marL="0" indent="0" eaLnBrk="1" hangingPunct="1">
              <a:buNone/>
              <a:defRPr/>
            </a:pPr>
            <a:endParaRPr lang="ru-RU" altLang="ru-RU" sz="3600" dirty="0"/>
          </a:p>
          <a:p>
            <a:pPr marL="0" indent="0" eaLnBrk="1" hangingPunct="1">
              <a:buNone/>
              <a:defRPr/>
            </a:pPr>
            <a:r>
              <a:rPr lang="ru-RU" altLang="ru-RU" sz="3600" dirty="0"/>
              <a:t>ФГБНУ «ИИДСВ РАО» </a:t>
            </a:r>
            <a:r>
              <a:rPr lang="en-US" altLang="ru-RU" sz="3600" dirty="0" smtClean="0">
                <a:hlinkClick r:id="rId3"/>
              </a:rPr>
              <a:t>ippdrao@yandex.ru</a:t>
            </a:r>
            <a:endParaRPr lang="en-US" altLang="ru-RU" sz="3600" dirty="0" smtClean="0"/>
          </a:p>
          <a:p>
            <a:pPr marL="0" indent="0" eaLnBrk="1" hangingPunct="1">
              <a:buNone/>
              <a:defRPr/>
            </a:pPr>
            <a:endParaRPr lang="ru-RU" altLang="ru-RU" sz="3600" dirty="0"/>
          </a:p>
          <a:p>
            <a:pPr marL="0" indent="0" eaLnBrk="1" hangingPunct="1">
              <a:buNone/>
              <a:defRPr/>
            </a:pPr>
            <a:r>
              <a:rPr lang="ru-RU" altLang="ru-RU" sz="3600" dirty="0"/>
              <a:t>http://www.inclusive-edu.ru </a:t>
            </a:r>
          </a:p>
          <a:p>
            <a:pPr marL="0" indent="0" eaLnBrk="1" hangingPunct="1">
              <a:buNone/>
              <a:defRPr/>
            </a:pPr>
            <a:r>
              <a:rPr lang="ru-RU" altLang="ru-RU" sz="3600" dirty="0"/>
              <a:t> ИПИО ФГБОУ ВО  МГППУ</a:t>
            </a:r>
          </a:p>
          <a:p>
            <a:pPr eaLnBrk="1" hangingPunct="1">
              <a:defRPr/>
            </a:pPr>
            <a:endParaRPr lang="ru-RU" altLang="ru-RU" sz="2800" dirty="0" smtClean="0"/>
          </a:p>
          <a:p>
            <a:pPr eaLnBrk="1" hangingPunct="1">
              <a:defRPr/>
            </a:pPr>
            <a:endParaRPr lang="ru-RU" altLang="ru-RU"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1830</TotalTime>
  <Words>7403</Words>
  <Application>Microsoft Office PowerPoint</Application>
  <PresentationFormat>Экран (4:3)</PresentationFormat>
  <Paragraphs>544</Paragraphs>
  <Slides>97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97</vt:i4>
      </vt:variant>
    </vt:vector>
  </HeadingPairs>
  <TitlesOfParts>
    <vt:vector size="99" baseType="lpstr">
      <vt:lpstr>Палитра</vt:lpstr>
      <vt:lpstr>Документ</vt:lpstr>
      <vt:lpstr>Законодательные основы организации получения образования детьми с ОВЗ </vt:lpstr>
      <vt:lpstr>Дети с ограниченными возможностями здоровья</vt:lpstr>
      <vt:lpstr>  Федеральный закон от 3 мая 2012 г. № 46-ФЗ «О ратификации Конвенции о правах инвалидов» </vt:lpstr>
      <vt:lpstr> Национальная стратегия действий в интересах детей на 2012 - 2017 годы (утв. Указом Президента РФ от 1 июня 2012 г. № 761)</vt:lpstr>
      <vt:lpstr>    Национальная стратегия действий в интересах детей на 2012 - 2017 годы (утв. Указом Президента РФ от 1 июня 2012 г. № 761)</vt:lpstr>
      <vt:lpstr>       Национальная стратегия действий в интересах детей на 2012 - 2017годы (утв. Указом Президента РФ от 1 июня 2012 г. №761) 4. Меры, направленные на государственную поддержку детей-инвалидов и детей с ограниченными возможностями здоровья</vt:lpstr>
      <vt:lpstr>Право на образование Статья 18 Федерального закона от 24 ноября 1995 г. № 181-ФЗ «О социальной защите инвалидов в Российской Федерации» </vt:lpstr>
      <vt:lpstr> Федеральный закон от 29.12.2012 N 273-ФЗ (ред. от 23.07.2013)  «Об образовании в Российской Федерации» Статья 2. Основные понятия, используемые в настоящем Федеральном законе</vt:lpstr>
      <vt:lpstr>Статья 11. Федеральные государственные образовательные стандарты и федеральные государственные требования. Образовательные стандарты </vt:lpstr>
      <vt:lpstr>Статья 12. Образовательные программы </vt:lpstr>
      <vt:lpstr>Статья 11. Федеральные государственные образовательные стандарты и федеральные государственные требования. Образовательные стандарты</vt:lpstr>
      <vt:lpstr>Федеральный закон от 29.12.2012 N 273-ФЗ (ред. от 23.07.2013) "Об образовании в Российской Федерации"</vt:lpstr>
      <vt:lpstr>Положение о психолого-медико-педагогической комиссии Москва  (Утверждено Приказом Министерства образования и науки Российской Федерации от 20 сентября 2013 г. N 1082 г. )</vt:lpstr>
      <vt:lpstr>II. Основные направления деятельности и права комиссии</vt:lpstr>
      <vt:lpstr>II. Основные направления деятельности и права комиссии</vt:lpstr>
      <vt:lpstr>Федеральный закон от 29.12.2012 N 273-ФЗ (ред. от 23.07.2013) "Об образовании в Российской Федерации"</vt:lpstr>
      <vt:lpstr>Статья 79. Организация получения образования обучающимися с ограниченными возможностями здоровья</vt:lpstr>
      <vt:lpstr>Статья 34. Основные права обучающихся и меры их социальной поддержки и стимулирования</vt:lpstr>
      <vt:lpstr>Статья 44. Права, обязанности и ответственность в сфере образования родителей (законных представителей) несовершеннолетних обучающихся</vt:lpstr>
      <vt:lpstr>Статья 48. Обязанности и ответственность педагогических работников</vt:lpstr>
      <vt:lpstr>Статья 55. Общие требования к приему на обучение в организацию, осуществляющую образовательную деятельность</vt:lpstr>
      <vt:lpstr>Статья 58. Промежуточная аттестация обучающихся</vt:lpstr>
      <vt:lpstr>Статья 59. Итоговая аттестация</vt:lpstr>
      <vt:lpstr>Статья 60. Документы об образовании и (или) о квалификации. Документы об обучении</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 Федеральный государственный образовательный стандарт дошкольного образования (утв. приказом Министерства образования и науки РФ от 17 октября 2013 г. № 1155)</vt:lpstr>
      <vt:lpstr>Приказ Минобрнауки РФ от 30 августа 2013 г. № 1014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vt:lpstr>
      <vt:lpstr>«Санитарно эпидемиологические требования к устройству, содержанию и организации режима работы дошкольных образовательных организаций»  Постановление Главного государственного санитарного врача Российской Федерации от 15 мая 2013 г. № 26  </vt:lpstr>
      <vt:lpstr>«Санитарно эпидемиологические требования к устройству, содержанию и организации режима работы дошкольных образовательных организаций»  Постановление Главного государственного санитарного врача Российской Федерации от 15 мая 2013 г. № 26 </vt:lpstr>
      <vt:lpstr>«Санитарно эпидемиологические требования к устройству, содержанию и организации режима работы дошкольных образовательных организаций»  Постановление Главного государственного санитарного врача Российской Федерации от 15 мая 2013 г. № 26 </vt:lpstr>
      <vt:lpstr>«Санитарно эпидемиологические требования к устройству, содержанию и организации режима работы дошкольных образовательных организаций»  Постановление Главного государственного санитарного врача Российской Федерации от 15 мая 2013 г. № 26 </vt:lpstr>
      <vt:lpstr>Слайд 35</vt:lpstr>
      <vt:lpstr>Слайд 36</vt:lpstr>
      <vt:lpstr>Приказ Минобрнауки от 02.09.2013г. №1035 </vt:lpstr>
      <vt:lpstr>           ОБ УТВЕРЖДЕНИИ ПЕРЕЧНЯ ЗАБОЛЕВАНИЙ, НАЛИЧИЕ КОТОРЫХ ДАЕТ ПРАВО НА ОБУЧЕНИЕ ПО ОСНОВНЫМ ОБЩЕОБРАЗОВАТЕЛЬНЫМ ПРОГРАММАМ НА ДОМУ ПРИКАЗ МИНИСТЕРСТВО ЗДРАВООХРАНЕНИЯ РОССИЙСКОЙ ФЕДЕРАЦИИ от 30 июня 2016 г. N 436н </vt:lpstr>
      <vt:lpstr>Статья 17. Формы получения образования и формы обучения </vt:lpstr>
      <vt:lpstr>Статья 41. Охрана здоровья обучающихся </vt:lpstr>
      <vt:lpstr>Статья 41. Охрана здоровья обучающихся</vt:lpstr>
      <vt:lpstr>Приказ ДОГМ № 281 от 18 апреля 2014</vt:lpstr>
      <vt:lpstr> ИТОГОВЫЕ ЗНАЧЕНИЯ И ВЕЛИЧИНА СОСТАВЛЯЮЩИХ БАЗОВЫХ НОРМАТИВОВ ЗАТРАТ ПО ГОСУДАРСТВЕННЫМ УСЛУГАМ ПО РЕАЛИЗАЦИИ ОСНОВНЫХ ОБЩЕОБРАЗОВАТЕЛЬНЫХ ПРОГРАММ ДОШКОЛЬНОГО ОБРАЗОВАНИЯ И ПРИСМОТРУ И УХОДУ, ОТРАСЛЕВЫЕ И ТЕРРИТОРИАЛЬНЫЕ КОРРЕКТИРУЮЩИЕ КОЭФФИЦИЕНТЫ И ПОРЯДОК ИХ ПРИМЕНЕНИЯ НА 2017 ГОД, АП-77/18вн от 31.08.2016</vt:lpstr>
      <vt:lpstr>ИТОГОВЫЕ ЗНАЧЕНИЯ И ВЕЛИЧИНА СОСТАВЛЯЮЩИХ БАЗОВЫХ НОРМАТИВОВ ЗАТРАТ ПО ГОСУДАРСТВЕННЫМ УСЛУГАМ ПО РЕАЛИЗАЦИИ ОСНОВНЫХ ОБЩЕОБРАЗОВАТЕЛЬНЫХ ПРОГРАММ ДОШКОЛЬНОГО ОБРАЗОВАНИЯ И ПРИСМОТРУ И УХОДУ, ОТРАСЛЕВЫЕ И ТЕРРИТОРИАЛЬНЫЕ КОРРЕКТИРУЮЩИЕ КОЭФФИЦИЕНТЫ И ПОРЯДОК ИХ ПРИМЕНЕНИЯ НА 2017 ГОД, АП-77/18вн от 31.08.2016</vt:lpstr>
      <vt:lpstr>ИТОГОВоЕ ЗНАЧЕНИе И ВЕЛИЧИНА СОСТАВЛЯЮЩИХ БАЗОВЫХ НОРМАТИВОВ ЗАТРАТ ПО ГОСУДАРСТВЕННЫМ УСЛУГАМ ПО РЕАЛИЗАЦИИ ОСНОВНЫХ ОБЩЕОБРАЗОВАТЕЛЬНЫХ ПРОГРАММ  начального, основного и среднего общего ОБРАЗОВАНИЯ, ОТРАСЛЕВЫЕ И ТЕРРИТОРИАЛЬНЫЕ КОРРЕКТИРУЮЩИЕ КОЭФФИЦИЕНТЫ И ПОРЯДОК ИХ ПРИМЕНЕНИЯ НА 2017 ГОД, АП-75/18вн от 27.07 .2016</vt:lpstr>
      <vt:lpstr>Статья 15. Сетевая форма реализации образовательных программ </vt:lpstr>
      <vt:lpstr> ПРИКАЗ МИНИСТЕРСТВА ОБРАЗОВАНИЯ И НАУКИ РФ ОТ 30 АВГУСТА 2013 Г. N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 ПРИКАЗ МИНИСТЕРСТВА ОБРАЗОВАНИЯ И НАУКИ РФ ОТ 30 АВГУСТА 2013 Г. N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Приказ Минобрнауки России от 30.08.2013 N 1015 (ред. от 17.07.2015)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Постановление Главного государственного санитарного врача РФ от 10 июля 2015 г. № 26 “Об утверждении СанПиН 2.4.2.3286-15 “Санитарно-эпидемиологические требования к условиям и организации обучения и воспитания в организациях,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 вводятся в действие с 1 сентября 2016 г.</vt:lpstr>
      <vt:lpstr>VIII. Требования к организации образовательной деятельности и режиму дня </vt:lpstr>
      <vt:lpstr>Слайд 52</vt:lpstr>
      <vt:lpstr>Слайд 53</vt:lpstr>
      <vt:lpstr> Федеральный государственный образовательный стандарт образования обучающихся с умственной отсталостью (интеллектуальными нарушениями) - совокупность обязательных требований к образованию обучающихся </vt:lpstr>
      <vt:lpstr>Стандарт является основой для:</vt:lpstr>
      <vt:lpstr>АООП НОО ОВЗ </vt:lpstr>
      <vt:lpstr>               2.4. Реализация АООП НОО может быть организована как совместно с другими обучающимися, так и в отдельных классах,  группах или в отдельных организациях. </vt:lpstr>
      <vt:lpstr>Fgosreestr.ru</vt:lpstr>
      <vt:lpstr>Fgosreestr.ru</vt:lpstr>
      <vt:lpstr>Слайд 60</vt:lpstr>
      <vt:lpstr>Варианты АООП НОО обучающихся с ОВЗ</vt:lpstr>
      <vt:lpstr> ФГОС начального общего образования обучающихся с ограниченными возможностями здоровья от « 19»  декабря 2014 г. № 1598</vt:lpstr>
      <vt:lpstr>Вариант 1.2</vt:lpstr>
      <vt:lpstr>Вариант 1.3</vt:lpstr>
      <vt:lpstr>Вариант 1.4.</vt:lpstr>
      <vt:lpstr>Слайд 66</vt:lpstr>
      <vt:lpstr>2.9.8. Программа коррекционной работы должна обеспечивать:</vt:lpstr>
      <vt:lpstr>Слайд 68</vt:lpstr>
      <vt:lpstr>Слайд 69</vt:lpstr>
      <vt:lpstr>Слайд 70</vt:lpstr>
      <vt:lpstr>Приказ Минобрнауки России от 30.08.2013 N 1015 (ред. от 17.07.2015)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Федеральный государственный образовательный стандарт образования обучающихся с умственной отсталостью (интеллектуальными нарушениями) от « 19»  декабря 2014 г. № 1599</vt:lpstr>
      <vt:lpstr>Слайд 73</vt:lpstr>
      <vt:lpstr>Для обучающихся с ОВЗ образовательную программу определяет только ПМПК. В заключении  ПМПК должно быть указано: </vt:lpstr>
      <vt:lpstr>Слайд 75</vt:lpstr>
      <vt:lpstr>К О Н Ц Е П Ц И Я развития дополнительного образования детей 4 сентября 2014 г. № 1726-р</vt:lpstr>
      <vt:lpstr>К О Н Ц Е П Ц И Я развития дополнительного образования детей 4 сентября 2014 г. № 1726-р</vt:lpstr>
      <vt:lpstr>Персонолизация дополнительного образования: </vt:lpstr>
      <vt:lpstr>Расширение спектра дополнительных общеобразовательных программ предполагает:</vt:lpstr>
      <vt:lpstr>Совершенствование финансово-экономических механизмов развития дополнительного образования предполагает: </vt:lpstr>
      <vt:lpstr>Слайд 81</vt:lpstr>
      <vt:lpstr>Программа внеурочной деятельности предполагает следующие направления:</vt:lpstr>
      <vt:lpstr>  «Об утверждении Порядка организации и осуществления образовательной деятельности по дополнительным общеобразовательным программам» Приказ Минобрнауки России от 29 августа 2013 г. N 1008 </vt:lpstr>
      <vt:lpstr>Слайд 84</vt:lpstr>
      <vt:lpstr>Сроки обучения</vt:lpstr>
      <vt:lpstr>  19. В целях доступности получения дополнительного образования учащимися с ограниченными возможностями здоровья, детьми-инвалидами и инвалидами организации, осуществляющие образовательную деятельность, обеспечивают:</vt:lpstr>
      <vt:lpstr>б) для учащихся с ограниченными возможностями здоровья по слуху: </vt:lpstr>
      <vt:lpstr>  20. Численный состав объединения может быть уменьшен при включении в него учащихся с ограниченными возможностями здоровья и (или) детей-инвалидов, инвалидов.</vt:lpstr>
      <vt:lpstr>  21. Содержание дополнительного образования и условия организации обучения и воспитания учащихся с ограниченными возможностями здоровья, детей-инвалидов и инвалидов определяются адаптированной образовательной программой, а для инвалидов также в соответствии с индивидуальной программой реабилитации инвалида12.</vt:lpstr>
      <vt:lpstr>Спецусловия </vt:lpstr>
      <vt:lpstr>Слайд 91</vt:lpstr>
      <vt:lpstr>Слайд 92</vt:lpstr>
      <vt:lpstr> Планируемые результаты — совокупность знаний, умений, навыков, личностных качеств, компетенций, личностных, метапредметных и предметных результатов, приобретаемых учащимися при освоении программы по ее завершении, формулируются с учетом цели и содержания программы </vt:lpstr>
      <vt:lpstr>Дети с тяжелыми и множественными нарушениями развития</vt:lpstr>
      <vt:lpstr>Адаптация дополнительной общеобразовательной программы включает: </vt:lpstr>
      <vt:lpstr>Слайд 96</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Направления реализации индивидуальной программы реабилитации в части получения образования детьми-инвалидами в средних общеобразовательных учреждениях</dc:title>
  <dc:creator>User</dc:creator>
  <cp:lastModifiedBy>Пользователь Windows</cp:lastModifiedBy>
  <cp:revision>78</cp:revision>
  <dcterms:created xsi:type="dcterms:W3CDTF">2011-12-13T13:03:42Z</dcterms:created>
  <dcterms:modified xsi:type="dcterms:W3CDTF">2017-10-25T20:21:15Z</dcterms:modified>
</cp:coreProperties>
</file>