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12" r:id="rId47"/>
    <p:sldId id="308" r:id="rId48"/>
    <p:sldId id="310" r:id="rId49"/>
    <p:sldId id="311" r:id="rId50"/>
    <p:sldId id="301" r:id="rId51"/>
    <p:sldId id="302" r:id="rId52"/>
    <p:sldId id="303" r:id="rId53"/>
    <p:sldId id="305" r:id="rId54"/>
    <p:sldId id="307" r:id="rId55"/>
    <p:sldId id="306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D953-EF70-4375-9935-6DDA15CACF8B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F377-D96A-406F-9520-85484FB54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47F34-2D20-4DFF-AF3C-5A8F3E8E2B63}" type="slidenum">
              <a:rPr lang="ru-RU"/>
              <a:pPr/>
              <a:t>48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8F377-D96A-406F-9520-85484FB54605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Б-П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ld-things.org/wp-content/uploads/2013/05/best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rcy;&amp;iecy;&amp;zcy;&amp;iecy;&amp;ncy;&amp;tcy;&amp;acy;&amp;tscy;&amp;icy;&amp;yacy; &quot;&amp;Kcy;&amp;acy;&amp;kcy; &amp;pcy;&amp;tcy;&amp;icy;&amp;tscy;&amp;ycy; &amp;icy; &amp;zcy;&amp;vcy;&amp;iecy;&amp;rcy;&amp;icy; &amp;kcy; &amp;zcy;&amp;icy;&amp;mcy;&amp;iecy; &amp;gcy;&amp;ocy;&amp;tcy;&amp;ocy;&amp;vcy;&amp;yacy;&amp;tcy;&amp;scy;&amp;yacy;&quot; &quot; &amp;Dcy;&amp;IEcy;&amp;Tcy;&amp;s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7367" cy="6760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0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Логопед: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Буратино так понравилось учиться и писать, что он решил самостоятельно написать стихотворение. Но его знаний пока маловато для такого сложного задания. Веселый человечек сделал множество ошибок, которые теперь необходимо вам найти и исправить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(запись на доске).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501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00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 у </a:t>
            </a:r>
            <a:r>
              <a:rPr lang="ru-RU" sz="6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бябюшки</a:t>
            </a: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бяран</a:t>
            </a: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00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он </a:t>
            </a:r>
            <a:r>
              <a:rPr lang="ru-RU" sz="6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бёйко</a:t>
            </a: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6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бярябян</a:t>
            </a: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00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плясали </a:t>
            </a:r>
            <a:r>
              <a:rPr lang="ru-RU" sz="6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бябёчки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00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окном у </a:t>
            </a:r>
            <a:r>
              <a:rPr lang="ru-RU" sz="6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бябюшки</a:t>
            </a:r>
            <a:r>
              <a:rPr lang="ru-RU" sz="7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500042"/>
            <a:ext cx="7786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Логопед: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Послушайте стихотворение и отгадайте, о какой букве идет речь.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Букву ту в спортивном зале Перекладиной назвали. Влез на букву озорник, Он решил, что та - турник!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0100" y="1785926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3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 - согласный, твердый, глухой, соответствует наушникам синего цвета. На письме обозначаем синим закрашенным кружком.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5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П' - согласный, мягкий, глухой, соответствует наушникам зеленого цвета, на письме обозначаем зеленым за­крашенным кружком.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1"/>
            <a:ext cx="835824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maam.ru/upload/blogs/a4b9496166bebee6ebf318ba5144fc3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4643470" cy="315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285728"/>
            <a:ext cx="7834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3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Отгадайте слоги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запишите их. Укажите наличие звуков П - П'.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248025"/>
          <a:ext cx="6096000" cy="36195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61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4765" marR="2476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57356" y="2143116"/>
            <a:ext cx="59293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©А	  ©У	  ©И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©О	  ©Е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357166"/>
            <a:ext cx="7858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Звуки П - П' решили с нами поиграть, они предлагают разгадать загадочные модели слов.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928934"/>
            <a:ext cx="100013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29124" y="2786058"/>
            <a:ext cx="1357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7290" y="3500438"/>
            <a:ext cx="7858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</a:p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44" y="2857496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 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5984" y="2428868"/>
            <a:ext cx="17859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ИСАЛ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2857496"/>
            <a:ext cx="157163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728" y="1714488"/>
            <a:ext cx="7858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86644" y="2357430"/>
            <a:ext cx="1714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000372"/>
            <a:ext cx="3929090" cy="2928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2626256" flipV="1">
            <a:off x="735245" y="2776193"/>
            <a:ext cx="3113973" cy="1139007"/>
          </a:xfrm>
          <a:prstGeom prst="arc">
            <a:avLst>
              <a:gd name="adj1" fmla="val 13437365"/>
              <a:gd name="adj2" fmla="val 21379185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618385" flipH="1">
            <a:off x="2021967" y="3139206"/>
            <a:ext cx="557927" cy="111585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964513" y="2893215"/>
            <a:ext cx="357190" cy="285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 rot="2434128">
            <a:off x="1753029" y="3311954"/>
            <a:ext cx="1000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28728" y="357166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…ОЛ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3108" y="1142984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…УШКА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143240" y="2000240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…ОЧКИ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71934" y="2857496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…ЕСОК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86380" y="3857628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ЛИ…А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929322" y="4857760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ША…КА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617423.vk.me/v617423525/6349/7-VkaCImQ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15436" cy="568523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357166"/>
            <a:ext cx="7858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и запишите рассказ по картине «Помощники».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857364"/>
            <a:ext cx="36824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- П</a:t>
            </a:r>
            <a:endParaRPr lang="ru-RU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71556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   БЬ</a:t>
            </a:r>
            <a:endParaRPr lang="ru-RU" sz="200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maam.ru/upload/blogs/a4b9496166bebee6ebf318ba5144fc3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14686"/>
            <a:ext cx="4214842" cy="315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14290"/>
            <a:ext cx="7000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 на вопросы и определите первый звук в словах.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000108"/>
            <a:ext cx="85010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ловят рыбаки?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остаётся от спиленного дерева?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дерево с белым стволом?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приносит почтальон?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zooschool.ru/attach/img1/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2143140" cy="104156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928802"/>
            <a:ext cx="1866905" cy="114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286124"/>
            <a:ext cx="927283" cy="15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http://www.astrobl.ru/sites/default/files/styles/news_full/public/images/teasers/pochta_rossii_2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143512"/>
            <a:ext cx="2357454" cy="115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00034" y="3929066"/>
            <a:ext cx="81439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- согласный, звонкий, твердый, для обозначения используем синий звонок, на письме обозначаем синим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незакрашенным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кружком.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Б" - согласный, звонкий, мягкий, для обозначения используем зеленый звонок, на письме обозначаем зелёным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незакрашенным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кружком.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- согласный, глухой, твердый, для обозначения используем синий наушник, на письме обозначаем синим закрашенным кружком.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' - согласный, глухой, мягкий, для обозначения используем зеленый наушник, на письме обозначаем зеленым закрашенным кружком.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66"/>
            <a:ext cx="79296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 </a:t>
            </a:r>
          </a:p>
          <a:p>
            <a:pPr algn="ctr"/>
            <a:r>
              <a:rPr lang="ru-RU" sz="12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 БЬ</a:t>
            </a:r>
            <a:endParaRPr lang="ru-RU" sz="120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214290"/>
            <a:ext cx="83958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Отгадайте загадки и запишите из отгадок только тот слог, в котором слышится звук занятия.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14348" y="1357298"/>
            <a:ext cx="77867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00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Шевелились у цветка	    На малину налетели,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00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четыре лепестка.	    Поклевать ее хотели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00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сорвать его хотел,	    А увидели урода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00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 взял и улетел.	    И скорее с огорода.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0063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Ба, 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encrypted-tbn1.gstatic.com/images?q=tbn:ANd9GcTTF5Sz2LZmS8F3pPTQV82AHoeIUo5eByRzjDm1d8kYf71zsy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5"/>
            <a:ext cx="2715914" cy="2728039"/>
          </a:xfrm>
          <a:prstGeom prst="rect">
            <a:avLst/>
          </a:prstGeom>
          <a:noFill/>
        </p:spPr>
      </p:pic>
      <p:pic>
        <p:nvPicPr>
          <p:cNvPr id="34822" name="Picture 6" descr="http://rossony.com/images/pugol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248293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285728"/>
            <a:ext cx="821537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700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Посадили зернышко,	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Бабушка для деток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Вырастили солнышко.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Испекла салфеток,                       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А салфетки из муки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Получаются тонки.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Знают внуки-шалуны,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Что салфетки те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0063" algn="l"/>
              </a:tabLst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(По)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6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5843" name="Picture 3" descr="http://www.redshkola.ru/images/sim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3461995" cy="4500594"/>
          </a:xfrm>
          <a:prstGeom prst="rect">
            <a:avLst/>
          </a:prstGeom>
          <a:noFill/>
        </p:spPr>
      </p:pic>
      <p:pic>
        <p:nvPicPr>
          <p:cNvPr id="35845" name="Picture 5" descr="http://www.ivanivanich.ru/img/disc5/16_catalo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428892" cy="2470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00100" y="214290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6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Поднимите символы, если услышите соответствующие им звуки.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6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БА, БО, ПО, ПЫ, ПИ, ПЕ, БЕ, ПЯ, БЫ, БИ...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8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БАК, БОК, ПЕНА, СПАЛ, ПАСТЬ, ЯБЛОКО БИНТ, БЕРЕГ.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42910" y="357166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Отгадайте ребусы и запишите отгаданные слова,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укажите наличие звуков занятия.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6" descr="http://logoped18.ru/production-sound/images/sound-ch-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1643074" cy="1765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928802"/>
            <a:ext cx="18724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9600" b="1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000372"/>
            <a:ext cx="3071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96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endParaRPr lang="ru-RU" sz="9600" b="1" dirty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logoped18.ru/production-sound/images/sound-ch-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256"/>
            <a:ext cx="1643074" cy="17655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429124" y="4714884"/>
            <a:ext cx="1143008" cy="1143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0963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пропущенные буквы Б или П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2844" y="1142984"/>
            <a:ext cx="90011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УДКА		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…О…ЕЛКА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ХЛО…ОК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ТА…ОЧКИ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ЗУ…Ы	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РОБКА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9150" algn="l"/>
              </a:tabLst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ЗА…ОР		   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О…ЛАВОК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14414" y="642918"/>
            <a:ext cx="692948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слоги ПА - БА, БУ - ПУ, БИ - ПИ в  слова.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6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БА-ПА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лам..., шля...,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6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ре...,  ...бочка,  …роль,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о...ра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6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БУ-ПУ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6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...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...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зырь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...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...тон, 	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ар...зы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по...гай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	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ре...сы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6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БИ-ПИ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6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18923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...лот	, …лёт, …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...лить, 	...дон,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ка...нет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  	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ка...на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на...сать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...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нокль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...тон.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6072206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Припомните и назовите из последнего задания слова с глухим твердым согласным, затем с твердым звонкими согласным.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357166"/>
            <a:ext cx="792961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20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algn="ctr"/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 БЬ</a:t>
            </a:r>
            <a:endParaRPr lang="ru-RU" sz="100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29121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29865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ink8.org/uploads/posts/2013-07/1373199258_14499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640492" cy="2428892"/>
          </a:xfrm>
          <a:prstGeom prst="rect">
            <a:avLst/>
          </a:prstGeom>
          <a:noFill/>
        </p:spPr>
      </p:pic>
      <p:pic>
        <p:nvPicPr>
          <p:cNvPr id="2054" name="Picture 6" descr="http://www.kinderclub.com.ua/images/product_images/info_images/1616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3857652" cy="3214710"/>
          </a:xfrm>
          <a:prstGeom prst="rect">
            <a:avLst/>
          </a:prstGeom>
          <a:noFill/>
        </p:spPr>
      </p:pic>
      <p:pic>
        <p:nvPicPr>
          <p:cNvPr id="2058" name="Picture 10" descr="http://s50.radikal.ru/i128/1006/61/763291e63ef5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97757"/>
            <a:ext cx="3256821" cy="4174580"/>
          </a:xfrm>
          <a:prstGeom prst="rect">
            <a:avLst/>
          </a:prstGeom>
          <a:noFill/>
        </p:spPr>
      </p:pic>
      <p:pic>
        <p:nvPicPr>
          <p:cNvPr id="2060" name="Picture 12" descr="http://www.stihi.ru/pics/2010/01/02/29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786058"/>
            <a:ext cx="323850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502107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28662" y="0"/>
            <a:ext cx="764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и отгадайте загадки. Запишите отгадки и укажите в словах звуки занятия.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4282" y="928670"/>
            <a:ext cx="30718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Показался желтый бок,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Только я не Колобок,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из мягкого я теста.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Покати - не тронусь с места.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Приросла к земле я крепко.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Назови меня. Я ...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2" name="Picture 4" descr="http://risovach.ru/upload/2013/02/generator/repa_11456057_orig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76521">
            <a:off x="5708474" y="354935"/>
            <a:ext cx="2439945" cy="3545788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4643446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Сам пустой, голос густой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Дробь отбивает, шагать помогает.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5" name="Picture 7" descr="http://www.koalenok-i-co.narod.ru/img/b/dr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929066"/>
            <a:ext cx="2643206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214290"/>
            <a:ext cx="792958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 карточках. Подберите к словам-предметам, изображенным на картинках, слова признаки. Запишите словосочетания.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Прочитайте слова на карточках и составьте с ними предложения.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Паша, лепить, заяц. Боря, есть, суп, бобовый. Полина, собирать, грибы. Бабушка, внук, пирог, угостить. Я чистить, зубная паста, зубы. Даша, из, букет, цветов, собрать.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14414" y="2928934"/>
            <a:ext cx="6715172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 буквы Б или П.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Прочитайте и запишите текст.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Дружба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ягнёнок   остался   сиротой.   Овцу   съел   серый раз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ожалел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ягнёнка и выкормил малыша. Они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одружились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Скоро ягнёнок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одрос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стал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 с отарой овец. Каждый вечер отара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лижалась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юрте.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ягнёнок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искал мальчика.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одкармливал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бимца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молоком.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357166"/>
            <a:ext cx="792961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20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pPr algn="ctr"/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0000" b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 БЬ</a:t>
            </a:r>
            <a:endParaRPr lang="ru-RU" sz="100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291214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29865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5643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Отгадайте, какое слово я задумала?</a:t>
            </a:r>
          </a:p>
          <a:p>
            <a:r>
              <a:rPr lang="ru-RU" dirty="0" smtClean="0"/>
              <a:t>Белка, бегемот, бобр, буйвол - это….</a:t>
            </a:r>
          </a:p>
          <a:p>
            <a:r>
              <a:rPr lang="ru-RU" dirty="0" smtClean="0"/>
              <a:t>- Что общего в звучании этих слов? (Первый звук б или б`, которые мы обозначаем буквой Б.)</a:t>
            </a:r>
          </a:p>
          <a:p>
            <a:r>
              <a:rPr lang="ru-RU" dirty="0" smtClean="0"/>
              <a:t>Пирожки, пирожное, пряники, печенье – это …</a:t>
            </a:r>
          </a:p>
          <a:p>
            <a:r>
              <a:rPr lang="ru-RU" dirty="0" smtClean="0"/>
              <a:t>- Что общего в звучании этих слов? (Первый звук </a:t>
            </a:r>
            <a:r>
              <a:rPr lang="ru-RU" dirty="0" err="1" smtClean="0"/>
              <a:t>п</a:t>
            </a:r>
            <a:r>
              <a:rPr lang="ru-RU" dirty="0" smtClean="0"/>
              <a:t> или </a:t>
            </a:r>
            <a:r>
              <a:rPr lang="ru-RU" dirty="0" err="1" smtClean="0"/>
              <a:t>п</a:t>
            </a:r>
            <a:r>
              <a:rPr lang="ru-RU" dirty="0" smtClean="0"/>
              <a:t>`, которые мы обозначаем буквой П.)</a:t>
            </a:r>
          </a:p>
          <a:p>
            <a:r>
              <a:rPr lang="ru-RU" dirty="0" smtClean="0"/>
              <a:t>Борзая, бульдог, болонка, боксер – это …</a:t>
            </a:r>
          </a:p>
          <a:p>
            <a:r>
              <a:rPr lang="ru-RU" dirty="0" smtClean="0"/>
              <a:t>- Что общего в звучании этих слов? (Первый звук б или б`, которые мы обозначаем буквой Б.)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24" y="428604"/>
            <a:ext cx="8987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Белка, бегемот, бобр, буйвол - это….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3116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Пирожки, пирожное, пряники, печенье – это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143380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Борзая, бульдог, болонка, боксер –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716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б) Игра “Слоговая арифметика”.</a:t>
            </a:r>
          </a:p>
          <a:p>
            <a:r>
              <a:rPr lang="ru-RU" dirty="0" smtClean="0"/>
              <a:t>Детям раздаются карточки с “первым слагаемым”, “вторые слагаемые” лежат на столе у логопеда надписями вниз. Беру карточку, читаю слово, дети смотрят на свои слова. Тот, чье слово в “сумме” с названным дает новое слов, говорит “мое”, получает карточку, составляет слово, читает его.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496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в) Дифференциация [</a:t>
            </a:r>
            <a:r>
              <a:rPr lang="ru-RU" dirty="0" err="1" smtClean="0"/>
              <a:t>п</a:t>
            </a:r>
            <a:r>
              <a:rPr lang="ru-RU" dirty="0" smtClean="0"/>
              <a:t>] – [</a:t>
            </a:r>
            <a:r>
              <a:rPr lang="ru-RU" dirty="0" err="1" smtClean="0"/>
              <a:t>п</a:t>
            </a:r>
            <a:r>
              <a:rPr lang="ru-RU" dirty="0" smtClean="0"/>
              <a:t>`], [б] – [</a:t>
            </a:r>
            <a:r>
              <a:rPr lang="ru-RU" dirty="0" err="1" smtClean="0"/>
              <a:t>б</a:t>
            </a:r>
            <a:r>
              <a:rPr lang="ru-RU" dirty="0" smtClean="0"/>
              <a:t>`] в словах.</a:t>
            </a:r>
          </a:p>
          <a:p>
            <a:r>
              <a:rPr lang="ru-RU" dirty="0" smtClean="0"/>
              <a:t>Поднимите букву, если услышите соответствующий “дежурный” звук. (Начинаем со знакомых слов, затем включаем незнакомые или редко употребляемые слова.)</a:t>
            </a:r>
          </a:p>
          <a:p>
            <a:r>
              <a:rPr lang="ru-RU" i="1" dirty="0" smtClean="0"/>
              <a:t>Башня, колобок, пулемет, кабина, компьютер, палка, клубок.</a:t>
            </a:r>
            <a:endParaRPr lang="ru-RU" dirty="0" smtClean="0"/>
          </a:p>
          <a:p>
            <a:r>
              <a:rPr lang="ru-RU" dirty="0" smtClean="0"/>
              <a:t>А теперь работаем с нагрузкой. Вы по-прежнему показываете буквы, но при этом топаете ногами.</a:t>
            </a:r>
          </a:p>
          <a:p>
            <a:r>
              <a:rPr lang="ru-RU" i="1" dirty="0" smtClean="0"/>
              <a:t>Коробок, бетономешалка, каблучок, комплимент, нелепица, велосипед, робототехника, забивать, забастовка, работодатель.</a:t>
            </a:r>
            <a:endParaRPr lang="ru-RU" dirty="0" smtClean="0"/>
          </a:p>
          <a:p>
            <a:r>
              <a:rPr lang="ru-RU" dirty="0" smtClean="0"/>
              <a:t>Теперь я не называю слова, вы смотрите на картинки и показываете соответствующие буквы. (Слайды 2-11)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jet.com.ua/img/products/big/1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2676"/>
            <a:ext cx="5429288" cy="679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roza.ru/pics/2013/01/15/1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143536" cy="5929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domashniy.ru/f/article/30820/Hu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00052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072362" cy="588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имя веселого человечка, который спешит к нам на занятие по первым звукам слов - названий картинок.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doordiy.files.wordpress.com/2012/02/slom-jar-with-lid__25723_pe110552_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2143140" cy="2143140"/>
          </a:xfrm>
          <a:prstGeom prst="rect">
            <a:avLst/>
          </a:prstGeom>
          <a:noFill/>
        </p:spPr>
      </p:pic>
      <p:pic>
        <p:nvPicPr>
          <p:cNvPr id="2052" name="Picture 4" descr="http://vospitatel.com.ua/images/u/ulitka-3g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2727631" cy="1928826"/>
          </a:xfrm>
          <a:prstGeom prst="rect">
            <a:avLst/>
          </a:prstGeom>
          <a:noFill/>
        </p:spPr>
      </p:pic>
      <p:pic>
        <p:nvPicPr>
          <p:cNvPr id="2054" name="Picture 6" descr="http://www.raskraska.ru/images/ra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71612"/>
            <a:ext cx="2214577" cy="2133645"/>
          </a:xfrm>
          <a:prstGeom prst="rect">
            <a:avLst/>
          </a:prstGeom>
          <a:noFill/>
        </p:spPr>
      </p:pic>
      <p:pic>
        <p:nvPicPr>
          <p:cNvPr id="2056" name="Picture 8" descr="http://galerey-room.ru/images/202522_13839315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785926"/>
            <a:ext cx="2000264" cy="1877616"/>
          </a:xfrm>
          <a:prstGeom prst="rect">
            <a:avLst/>
          </a:prstGeom>
          <a:noFill/>
        </p:spPr>
      </p:pic>
      <p:pic>
        <p:nvPicPr>
          <p:cNvPr id="2058" name="Picture 10" descr="http://obedvofis.org.ua/images/img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429132"/>
            <a:ext cx="1825638" cy="1643074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429132"/>
            <a:ext cx="2143140" cy="18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1" name="AutoShape 13" descr="data:image/jpeg;base64,/9j/4AAQSkZJRgABAQAAAQABAAD/2wCEAAkGBhQSERUQERIUFRUVFBwSFhUXFBQWGBYaFxsWGhUUFxYXHCYeFxsjJRITIC8gIycpLCw4FR4xNTAqNSYrLCkBCQoKDQwNFw4PFCkcHiQrLC01KSksKSkpKS4pNi42LSkpLCkpKSkpKSkpLiopKSkpKSkpKSkpKSkpKSkpKSkpKf/AABEIAOEA4QMBIgACEQEDEQH/xAAcAAEAAgMBAQEAAAAAAAAAAAAABwgBBQYDBAL/xABMEAABAwIBBwcJBQMJCQEAAAABAAIDBBEFBgcSEyExUQgiQWFxgZEUMkJygpKhscEVI1JiorLC0SQzQ5Ojs+Hw8RglNDVzg4TD0hf/xAAWAQEBAQAAAAAAAAAAAAAAAAAAAQL/xAAZEQEBAAMBAAAAAAAAAAAAAAAAAQIhQRH/2gAMAwEAAhEDEQA/AJxREQEREBERAREQeFfWNhifM/zY2Okd2NBJ+AKgDIHO/Vy4rGKucmCdxhEdmhkZefuiLAbjotuehxUrZ3K3VYPVuB2ujEf9Y5rD8HFVykyZc3DIsSZe/lL4nEdAs3VuHDnNeO8ILeotBkJlGK6ggqvScwCQcJG82QdW0E9hC36AiIgIiICgHG88s8eNnRlPkUU2odGANFzGnRlk3XLr6Tgb9ACmHLjH/IqCoqr2LIzoeu7mxj3nNVXHZNO+yziTr3dV6gX6W6Di53e4gdxQW/a66yubzc4oajC6SYm5MDWuPFzOY4+LCukQEREGLLKIgIiICIiAiIgIiICIiAiIgIiII+z7Otg0vXJEP1tP0XL5BYE2rye8mdb70SgHg7TcWO7i1vgusz4xXwaf8ronf2jP4rR5mZL4VGPwySN/Vf8AeQaXk95QGOWowyXYbmZjT0PZzJm9uxp9kqc1XDLgOwrHIsQjFmSOE5A6fRqGd4JPtqxdPO17GvYbtc0OaR0gi4PxCD0REQEREEMcozH7RU9Aw7ZHGd4G/RbzYx3ku9xYy6ydFLk42mtzoWRPd67ngyHxe5aEu+1sqL+dDBJ2jV030c/9td5nddfC6s9TP7yNVOvfMPUaWDxD8EsjP1F37ykNRpyff+U/+RJ8mKS1FEREBERAREQEREBERAREQEREBERAREQcrnSpNZhFY217QF/9WQ/9xR/mIqtKglj/AAVBPc9jCP2XKX8VohNBLCd0kboz7bS36qBMwVVoy1cB3ljJLdbHOa79tvgg6zPDk/5Rh7pGi76c64erukHhzvYW0zF5TeU4a2FxvJSu1J46G+I9lrt9hdFLEHNLXC7XAtI4gixHxUNZt6o4Vj0lBIbRzONPc7jfnUz+03A/7hQWJREQFocu8f8AIsPqKq9nMjIZ67ubH+pw8FvlC3KNx+0dPQNO17jO8Dg27Yx3lzz7IQePJ9wTRhqa942vdqGE8Gc557y5g9krd54JbYTP+Z0bfGRp+i6XJXBfIsOp6W1i2Mafru58n6nHwXEZ86nRw5jPx1DR7rXu+gRnHtdFmGh0cHjP4pZXfq0f3VIi4/NHS6vB6NvGMv8Afe537wXYI0IiICIiAiIgIiIMIiIMoiICIiAiIgIiICrpk0zyLKeen3NkkljA/K/72MfBisWq955YzR45T1w3PEUxPExO0Xj3Wt8UExqIM+WDOZJT4jFcEEROcOhzedE74OHshS81wIuNx2js6Fp8sMCFZRTU1tr2XZ1Pbzoz4gDvKDoskMfFbRQVbf6SMFw4PGyRvc4OC3ChPk7ZRkCow2TYWHXxg7xubK3uIYbdblNiAq7ud9r5UX86GGTu1dN9HPH9opoy9x/yLD6ipvZzIyGeu/mx/FwPcox5PWBWiqK5w2vcIGE8G2dIe8lg9lGcr5Eq1jttuH1UNZ/63m0kPEySnuDGt+blL8jrklQlnQb5VjlLRjaBqYSOuR5c74Pb4IsnkTxkvQaiipobW1cEbD2tY0H43W0WAsooiIgIiICIiAiIgwiIgyiIgIiICIiAiIgKJOUXg+nRQVIG2GbQPU2UWP6o2eKltaDL3BPK8Oqae1y6Jxb67Oez4tCDm83uK+UYbTSXuREI3etHzDft0Qe9dEopzC4vpQ1FKTtY8TNHU8aLvixvvKVkEI5QuOD5QR1jRaKR4mNt2hJdtQ3tB0zb1VY2N4IBBuCLgjpB3FQ/nqyf19D5Q0XfTO0+vVus147uYfZK6bMvlL5XhcYcbyU/8nfxs0DVnvaWj2Sg5LlG4/aOnoGna9xqHgcG3ZGO8uefZC73JHBPIsOgprWcyIafrv50n6nO8FETj9r5UE+dDDJ3aum+jnj+0U5Vr9w71WMt2R8qhnJFvlmVT5d7YpZZO6JpjZ8dBS1jFeIKeWc7oonye60n6BRvyccNLpausdtIa2EHiXkvk/YZ4qNp1REQEREBERAREQEREBERAREQEREBERAREQEREFcsHj+y8pZKY82OWR0Q4aE1nw+BMY7ipsUVcobB3RVFLiMewkaouHQ+M6cR7bF3uKSMExQVNPFUN3Sxtk7CRtHcbjuQfRVUrZGOieLse0scOLXAgjwJUDZK5TvwOpr6Z5O2J8bNn9Ky/k8nYQ4+8p+UJ598ntCaKtaNko1Unrs8wntbs9hBv+T1gVoqiucNr3CBhPBtnSHvJZ7qlGoddx8Fp83FPHFhNKISC3Uh5I6Xuu6TvDi4eytoqxju2uIzxYrqcMkaDZ0z2wjsJ0nfBhHettmKwjUYTG8izp5HznsJ0GfCMHvUeZ9a8yT0tEzabGQt4ukOhGP0H3lO+CYaKenhp27oomxD2GgX+Cjb7kREBERAREQEREBERBhEssoCIiAiIgIiICIiAiIg4/Ozk/5XhVRGBd8bdfHx0oucQOst0x7S4XMbjmto30pPOgfdo/JJdw8HB/iFNLm32FVywBn2TlFJSHZFI8wjhoS2fAe4lg8UE2rnsvsA8soJoALv0dZH67NrQO3a32l0KIIuzEZRl9PLQOO2J2tYPyPNnAdjrH21KKgyt/3RlAHjmwyv0urVT7Hjsa6/uBS9lVi4paOepv8AzcTi31jzWfqc1BFeCM+0sqNPzo4ZS/iNGmADD2FzWe8rFKE+ThgfNqq529zhTtPZZ8niXR+CmxAREQEREBERAREQEREGLLKIgIiICIiAiIgIiICIiAoO5ROAlrqbEY9hH3D3DoIJfE7+8HcFOK5/L3J0V2Hz0tuc5hdH1SM50fZtaB2EoNJguUsc1Ayve4NYYdbIfwloOtHcWuUZVWeSslna2mihijeSItdfn2NudIXBrTfZs2Anf0r5c3VU+pw6vwgH7zVmWFpNr7tNm3dtaz3yuMdKyJgifpkE6M8D2kPikbs1sTiLA9Rsd4IIsUHZZc4l9p0JqXQ6qqoJdVURbdjJDbSF9tg5o2Hddy88rMufKMEpIdK8rn6ubjanAsT62nE7uK0uSeVkFNHWCpbLOamIQBuwXaA7nve4mxHNtYHctZkJgXluIU9Na7Xygv8AUbzpP0tKCzebHAvJMLpoSLOMetfx0peeQezSA9ldSsNFllAREQEREBERAREQEREBERAREQEREBERAREQEREBERBVvLilkwXF5DSPLdJutjJAcQ2YEOaQ4WNjpgX/AAgrnamGprH6+olc5zh57zckdFgNw6ti7DlA1Afiwa3aWU8bD2kvf8pAuWwCq0o9A72/I7v4IPOowhkcT3bXODd56OwBSPyccA0pqiucNkbRAz1n855HWA1o9tcXVRaTHN4tIUgcm3FxaqpCdt2ztH6H/wDr8UE4IiICIiAiIgIiICIiAiIgIiICIiAiIgIiICIiAiIgLDjZZXCZ48rhRYc9rTaaoBgj4gOH3j+5pO3i5qCBcexXy7FqiqG1pkc5vqN5kfwa1aiH7ip0fRJt3O3eH0X24BS6LNM73fIbv89i88oqfmtk6QdE9+7/AD1oNwvPI3Hvs3Foqgm0TnaMn/Tk2OPsmzvYC8sOqdONrum1j2jevnxqi02aQ85u0dY6Qgt211xcbRxWVF2Y3L0VVKKKZ339O2zbnbJENjXdZbsafZPSVKKAiIgIiICIiAiIgIiICIiAiIgIiICIiAi47OHnJhwuIaQ1k7wTHCDa/wCd59FnxO4dNoDx3ORidbd76l0MR3MjcYWDqGjzn95KC1l1lUlkrpCbmR5PEud9Svenx+pj8yomb6sr2/IoLk4nicdPE6eZ7WRsGk57jYAfU8BvKq3ltlS/GK8y7Wws5kTT6MYO8/mcdp7h0LQzY1UVVo6irle0G4EssjwDxAJtdbqjpGxt0W956T1oPZrbCw3DYtPjzi90cLRck7h0kmzR8/Fble+bLCfLMbiuLsicZ3dkPm+LtDxQc/gwdFLJTyAtc1xBaehzDovb8PgtytlnmwbyPGDO0WZUAT9VzzZR4gu9ta1Bqw+ajnbWUrixzHaQI9E9II6WnaCOshS9hXKNptSDU08zZrWcIwxzCeLS5wIB4EbOJUW1tY2Nuk7sA4ryycyBrcUcX00AbGDYyO5kYPDS9I9TQUEnVvKUjH8zQvdwL5mt+DWu+a1n+0pPf/gorcNa+/jb6L2oOTW8i89c1p4Rwl495zm/JfJjXJ1qYml9JUsmI26DmmFx6mnSc2/aQg6bAOUVSyuDKqCSnvs02nWsHWbAOA7AVKlBXxzxtlhe2SN40mvaQWkdRCp5UU5jkdTVcZjkadEkt0XtPRpDpG7b/qurzbZdyYTViGVxNLK4CQbSG32Cdg6COniAekBBaBF+WPBAIIIIuCNoIO4hfpAREQEREBERAREQEREBfLimIsghknkNmRMdI49TQSfkvqUcZ+8WMOEujB2zysh7heR3d91bvQQNiuLvxCrmrqk7CdIi+xo9CIdQFh/qtrkLkPNjNSRcx08dtY+19EHdGwbi827t56AeZqDoU7G9LyXnsG76K1ObXJttDhsEIFnuYJZT0mSQAuv2bG9jQg9cns3lDRMDYKaO43yPaHyHrL3C/cLDqW2q8EglGjLBE8cHRscPAhfaiCMMtcxlJURufRMbTTgXaG31Tz+FzPRvxba3AqDqF8kMrqSdpa9jizRdva5u9p+iuAq+cobAhDVwVzBbXNLX26XxaNndpa5o9hByVVNosc7g0n+H0Ugcm3BtlVWOHS2naf1yfOJRjjM/3F/xaPx2/RWBzIYfqsHgPTK58x73lo+DGoNJyh8B1lDHVAc6nlsT+SXmn9Qj8SohwqfTiaekDRPds/grK5wqATYXWRnpp3uHawabfiwKruT8v3bxwN/Ef4INhkxgBxTE46W5EdyXkejGza8jgT5oPFwVq8Pw+OCNsMLAyNjQ1rWiwaB0KCeTbTA1NXKfObExgPruJd/dhT8gIiII2z05AtrKR1VG0eU07S8EDbJG3a+M8bC7h2W6VXku1tPt86I7+LT/AJ+Cuc5txY7jsKqBV0AgrqqlHmtfLEB1NcQ34BBYPMnlCarCow83fTuNO7jZtjGfdc0eyu9UGcmmrN62LotE8dR+9afHm+CnNAREQEREBERAREQEREBQ9ykgfJKXhr3X7dA2+qmFR7n0wQ1GEvc0XdTvbUdeiLtf4CQn2UFc6qxdTg7tBvz2q5jBs2KlsztKFjulhLD2Ha0/NWzyByibXYfBUA3cYwyQcJGDReD3i/YQg6FERAUN8pOQeTUjfSMzyOwMF/m1TIq158MpRWYi2micDHTDVEjdrCbzG/Btmt9goOMxQ2p4gTt5uzu/xCs1mn0vsej0m6J1O7q0naJ7xY96rzklk4/Fa+OmZcRN2yO/BE22k7tdsA6yFa6mp2xsbGwBrWtDWtG4BosAOoABB8+N0Gvp5oAdHWxPi0uGm0tv8VUighdTzyUszdB4cWOB6HNuCPnZXEUM59M3JkH2pStOmwfyhrd7mt3TAcWgAHqAPQUHN8n3FBDiM1K8210RDet0R0re6XnuVilTGjxeSKaOshOjLG5r7/mbudbpB3EdZ4q0uQeX0GJwB8ZDZWga2EnnMPSQPSYeh312IOpREQYJVQcUxAS4hWVI810k0gPU5ztHxuFO2eLOOyipn0sLwaqZhYADtiY4WdI7gbE6I37b7gq5MBDdU0EvkI2AXNvRYAOkk7uxBM3JqoTasmN7ExRDtGsc79pnipwXKZsclPs/D4oHD7x33svrvtdvsgNb7K6tAREQEREBERAREQEREBedRA17Sx4DmuBa5p2ggixBHDavREFUs4eQ8mFVTmWLqaW5if0Fu/QJ/Gz42B6Uzd5x5cKlNhraeQjWR3t2PYfReBstuO49BFnccwKGshdT1MYkjdvB6D0OaRta4dBCgLLPMNU05dJQ3qYt+hsEzRwLd0na3b1IJgwXOrhtS0FlXHGbbWTOETh1c+wPcSvrrs4mHQjSfXU3Y2Vsh91lyfBVInpTG4xzMexw3tILXDta4XXpEyDpdJ2aLR9SgmDL7P1rGOpsMa8aXNNQ4WdY7xEzeCfxHaOgdKiCko5JJGwRNL5ZHBga3aST6I+pX1YfSSVMgpqGBznv2bBpPI6bnc1vE7B1qw2a3NSzDW6+bRkq3NsXDa2IHexnE8XdO4bN4bPNnkCzDKUMNnTyWfO8ceiNp/C29usknp2diiICw5t9hWUQV4ztZpXUjnV9CwmnJLpIwL6m+8gdMX7PZujbDpXte2SmldFK3aNF5Y4H8jx8vmrnubfYVE2XGYSGocZ6B7aeQ7TEQdS48W6O2PuBHUEEf0WeTGIRoucJbbLyQhx73MtfvXli2ejFpW6OsbADvMcQYe5zrkdxX0//AIljF9DmW/F5QLf/AF8FvcF5OMriHVtW1o6WwgvcerTeAB7pQQ+wSTS7NOWV7tnnPe9x8S4lT3mmzPGmc2vrwDP50UJ26o/jedxk4D0e3d3eSub6jw8fyaEB9rGV3PkPtncOpth1Lo0BERAREQEREBERAREQFgrKIMIiICFEQRByhf5iNV8REE78m7+bqvWaprREBZ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www.cksinfo.com/clipart/construction/tools/scissors/scissors-2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429132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http://www.clipartov.net/images/mini/13/00000121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14338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07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ebygarden.ru/wp-content/uploads/2013/11/Risunok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adalin.mospsy.ru/img2/z_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14422"/>
            <a:ext cx="331568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octankino.ucoz.ru/_ph/1/2/181817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-71202"/>
            <a:ext cx="4214842" cy="692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arostudio.ru/img/icons/arb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500594" cy="462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encrypted-tbn1.gstatic.com/images?q=tbn:ANd9GcSClsdeNzb4Hd_DGsMdsQzi6_EFX3WI5lLpTfroD17-leX7sz7O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05053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438917" cy="525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слова из букв, объясните, чем похожи и чем различаются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71546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льпы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льбы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шабня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пшаня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000108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пыль        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быль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башня 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пашня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9388" y="404813"/>
            <a:ext cx="84963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5400" dirty="0"/>
              <a:t>	Учись до…рому, так худое на ум не …</a:t>
            </a:r>
            <a:r>
              <a:rPr lang="ru-RU" sz="5400" dirty="0" err="1"/>
              <a:t>ойдёт</a:t>
            </a:r>
            <a:r>
              <a:rPr lang="ru-RU" sz="5400" dirty="0"/>
              <a:t>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351837" cy="3527425"/>
          </a:xfrm>
        </p:spPr>
        <p:txBody>
          <a:bodyPr/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6000" dirty="0"/>
              <a:t>	Говори с другими …</a:t>
            </a:r>
            <a:r>
              <a:rPr lang="ru-RU" sz="6000" dirty="0" err="1"/>
              <a:t>оменьше</a:t>
            </a:r>
            <a:r>
              <a:rPr lang="ru-RU" sz="6000" dirty="0"/>
              <a:t>, а  с со..ой ..о..</a:t>
            </a:r>
            <a:r>
              <a:rPr lang="ru-RU" sz="6000" dirty="0" err="1"/>
              <a:t>ольше</a:t>
            </a:r>
            <a:r>
              <a:rPr lang="ru-RU" sz="6000" dirty="0"/>
              <a:t>.</a:t>
            </a:r>
          </a:p>
          <a:p>
            <a:endParaRPr lang="ru-RU" sz="6000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43306" y="285728"/>
            <a:ext cx="360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643438" y="1071546"/>
            <a:ext cx="569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dirty="0" err="1">
                <a:solidFill>
                  <a:srgbClr val="FF0066"/>
                </a:solidFill>
              </a:rPr>
              <a:t>п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857224" y="3643314"/>
            <a:ext cx="569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 err="1">
                <a:solidFill>
                  <a:srgbClr val="FF0066"/>
                </a:solidFill>
              </a:rPr>
              <a:t>п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643702" y="3643314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85786" y="4572008"/>
            <a:ext cx="569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 err="1">
                <a:solidFill>
                  <a:srgbClr val="FF0066"/>
                </a:solidFill>
              </a:rPr>
              <a:t>п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643042" y="4572008"/>
            <a:ext cx="561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66"/>
                </a:solidFill>
              </a:rPr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build="p"/>
      <p:bldP spid="25606" grpId="0"/>
      <p:bldP spid="25609" grpId="0"/>
      <p:bldP spid="25610" grpId="0"/>
      <p:bldP spid="25611" grpId="0"/>
      <p:bldP spid="25613" grpId="0"/>
      <p:bldP spid="256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14488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пчелы. Чей мед? Пчелиный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Нора барсука. Чья нора? Барсучья (б).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Хвост павлина. Чей хвост? Павлиний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Гроздья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рябины. Какие гроздья? Рябиновые (б).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Шпоры петуха. Чьи шпоры? Петушиные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 капусты. Какой лист? Капустный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Зашифруй слова буквами Б и П. (Закрепление навыка образования притяжательных прилагательных.)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.vorotila.ru/ru/items/t1@3399e231-e356-4470-baef-eba6b5d48bc3/Burat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1"/>
            <a:ext cx="4500595" cy="6443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refdt.ru/tw_files2/urls_5/36/d-35466/35466_html_m7076d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04091" cy="50679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5643578"/>
            <a:ext cx="4763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 пчелы. Чей мед?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images.lesyadraw.ru/2014/04/kak_narisovat_pavlin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667547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6000768"/>
            <a:ext cx="4663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Хвост павлина. Чей хвост?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vospitatel.com.ua/images/b/bars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143800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6143644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Нора барсука. Чья нора?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edu.cap.ru/home/3722/foto-kartinki/5_ryab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214842" cy="43159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6000768"/>
            <a:ext cx="6406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Гроздья рябины. Какие гроздья?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stihi.ru/pics/2010/01/02/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214974" cy="5613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6143644"/>
            <a:ext cx="5662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Шпоры петуха. Чьи шпоры?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giacint.more-flowers.ru/wp-content/uploads/2014/03/risunok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1"/>
            <a:ext cx="5000660" cy="56007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6143644"/>
            <a:ext cx="542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Лист капусты. Какой лист?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9109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слоговые таблицы и назовите парные согласные </a:t>
            </a:r>
          </a:p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твердости-мягкости.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1357298"/>
            <a:ext cx="8858280" cy="49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БА-БО-БЫ   	  БЯ-БЕ-БИ    БА-БИ-БО 	       БУ-БЫ-БЭ  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БЁ-БЮ-БЯ     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БЕ-БУ-БЮ-БЫ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643074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1571612"/>
            <a:ext cx="1571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357562"/>
            <a:ext cx="1561820" cy="32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929454" y="4929198"/>
            <a:ext cx="1571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28"/>
            <a:ext cx="2091790" cy="319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43240" y="1714488"/>
            <a:ext cx="228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1"/>
            <a:ext cx="2214578" cy="30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4929198"/>
            <a:ext cx="228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1" y="285728"/>
            <a:ext cx="195186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00430" y="3643314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00430" y="4786322"/>
            <a:ext cx="2071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БИНТ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572264" y="1500174"/>
            <a:ext cx="1857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85918" y="1214422"/>
            <a:ext cx="50006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Буратино разложить картинки в конверты так, чтобы в первом находились картинки с изображением предметов, в названии которых есть звук Б, а во втором - со звуком Б'.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2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барабан, баран, бублики, белка, береза, грибы, яблоки.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14480" y="3714752"/>
            <a:ext cx="50720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2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нашем занятии узнал волшебник Бегемот. Он потихоньку подкрался к карточкам со словами и заменил во всех первую букву.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00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«Верните» буквы на место и прочитайте слова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(запись на карточках).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320628.vk.me/v320628851/9e/vJ8pRlu9r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1268</Words>
  <PresentationFormat>Экран (4:3)</PresentationFormat>
  <Paragraphs>174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Дифференциация звуков  Б-П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 Б-П</dc:title>
  <cp:lastModifiedBy>Admin</cp:lastModifiedBy>
  <cp:revision>51</cp:revision>
  <dcterms:modified xsi:type="dcterms:W3CDTF">2014-12-28T15:45:20Z</dcterms:modified>
</cp:coreProperties>
</file>